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26.jpeg" ContentType="image/jpeg"/>
  <Override PartName="/ppt/media/image24.png" ContentType="image/png"/>
  <Override PartName="/ppt/media/image11.jpeg" ContentType="image/jpeg"/>
  <Override PartName="/ppt/media/image23.png" ContentType="image/png"/>
  <Override PartName="/ppt/media/image22.png" ContentType="image/png"/>
  <Override PartName="/ppt/media/image27.png" ContentType="image/png"/>
  <Override PartName="/ppt/media/image8.png" ContentType="image/png"/>
  <Override PartName="/ppt/media/image4.png" ContentType="image/png"/>
  <Override PartName="/ppt/media/image34.png" ContentType="image/png"/>
  <Override PartName="/ppt/media/image9.png" ContentType="image/png"/>
  <Override PartName="/ppt/media/image29.png" ContentType="image/png"/>
  <Override PartName="/ppt/media/image6.png" ContentType="image/png"/>
  <Override PartName="/ppt/media/image31.png" ContentType="image/png"/>
  <Override PartName="/ppt/media/image7.png" ContentType="image/png"/>
  <Override PartName="/ppt/media/image12.png" ContentType="image/png"/>
  <Override PartName="/ppt/media/image13.png" ContentType="image/png"/>
  <Override PartName="/ppt/media/image30.png" ContentType="image/png"/>
  <Override PartName="/ppt/media/image5.png" ContentType="image/png"/>
  <Override PartName="/ppt/media/image28.png" ContentType="image/png"/>
  <Override PartName="/ppt/media/image33.png" ContentType="image/png"/>
  <Override PartName="/ppt/media/image3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1.jpeg" ContentType="image/jpeg"/>
  <Override PartName="/ppt/media/image10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media/image19.png" ContentType="image/png"/>
  <Override PartName="/ppt/media/image21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365760" y="3350160"/>
            <a:ext cx="309672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365760" y="3350160"/>
            <a:ext cx="309672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365760" y="3350160"/>
            <a:ext cx="309672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65760" y="3350160"/>
            <a:ext cx="309672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65760" y="3350160"/>
            <a:ext cx="309672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365760" y="3350160"/>
            <a:ext cx="309672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65760" y="3350160"/>
            <a:ext cx="309672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365760" y="3350160"/>
            <a:ext cx="3096720" cy="398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365760" y="3350160"/>
            <a:ext cx="309672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365760" y="3350160"/>
            <a:ext cx="309672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65760" y="3350160"/>
            <a:ext cx="309672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365760" y="3350160"/>
            <a:ext cx="309672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365760" y="3350160"/>
            <a:ext cx="309672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365760" y="3350160"/>
            <a:ext cx="309672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365760" y="3350160"/>
            <a:ext cx="309672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231E70B-4997-4F83-BF6B-061321DB5E34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65760" y="3350160"/>
            <a:ext cx="309672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BF36622-0239-48EE-9D2A-2644BBE02C35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365760" y="3350160"/>
            <a:ext cx="309672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1E8EC39-B5A9-4D06-BA87-7883B2653CBB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365760" y="3350160"/>
            <a:ext cx="309672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7BBE237-2180-49B0-8687-0112026CB391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365760" y="3350160"/>
            <a:ext cx="309672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9453284-A095-40BC-88A1-80D40F32C881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65760" y="3350160"/>
            <a:ext cx="309672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365760" y="3350160"/>
            <a:ext cx="3096720" cy="398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4EB04DF-A874-4A37-81D1-2C8B1C5CAD51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365760" y="3350160"/>
            <a:ext cx="309672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A00A4D8-8EEC-4E30-9FBA-BB14A30A0E71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365760" y="3350160"/>
            <a:ext cx="309672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3D714D8-FF01-42FB-B672-5E3BA5241A12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365760" y="3350160"/>
            <a:ext cx="309672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FF50744-5DC6-4263-8684-FBBB16EC76E1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365760" y="3350160"/>
            <a:ext cx="309672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FD38E28-7795-479E-89EA-D36B77E2A14D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365760" y="3350160"/>
            <a:ext cx="309672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10DC052-038E-45E3-8258-017CDA7259E3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365760" y="3350160"/>
            <a:ext cx="309672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C4F5B16-E27D-4B10-B182-CBB5EC3FE343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65760" y="3350160"/>
            <a:ext cx="309672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65760" y="3350160"/>
            <a:ext cx="309672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365760" y="3350160"/>
            <a:ext cx="3096720" cy="398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65760" y="3350160"/>
            <a:ext cx="309672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365760" y="3350160"/>
            <a:ext cx="309672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365760" y="3350160"/>
            <a:ext cx="309672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8;p21"/>
          <p:cNvSpPr/>
          <p:nvPr/>
        </p:nvSpPr>
        <p:spPr>
          <a:xfrm>
            <a:off x="311760" y="1117800"/>
            <a:ext cx="85201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br>
              <a:rPr sz="1000"/>
            </a:br>
            <a:endParaRPr b="0" lang="en-AU" sz="1000" spc="-1" strike="noStrike">
              <a:latin typeface="Arial"/>
            </a:endParaRPr>
          </a:p>
        </p:txBody>
      </p:sp>
      <p:sp>
        <p:nvSpPr>
          <p:cNvPr id="1" name="TextBox 2"/>
          <p:cNvSpPr/>
          <p:nvPr/>
        </p:nvSpPr>
        <p:spPr>
          <a:xfrm>
            <a:off x="3712320" y="190440"/>
            <a:ext cx="17539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horzOverflow="overflow"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eedc00"/>
                </a:solidFill>
                <a:latin typeface="Calibri"/>
                <a:ea typeface="Calibri"/>
              </a:rPr>
              <a:t>RMIT Classification: Trusted</a:t>
            </a:r>
            <a:endParaRPr b="0" lang="en-AU" sz="12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AU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A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A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A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A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82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8;p21"/>
          <p:cNvSpPr/>
          <p:nvPr/>
        </p:nvSpPr>
        <p:spPr>
          <a:xfrm>
            <a:off x="311760" y="1117800"/>
            <a:ext cx="85201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br>
              <a:rPr sz="1000"/>
            </a:br>
            <a:endParaRPr b="0" lang="en-AU" sz="1000" spc="-1" strike="noStrike">
              <a:latin typeface="Arial"/>
            </a:endParaRPr>
          </a:p>
        </p:txBody>
      </p:sp>
      <p:sp>
        <p:nvSpPr>
          <p:cNvPr id="41" name="TextBox 2"/>
          <p:cNvSpPr/>
          <p:nvPr/>
        </p:nvSpPr>
        <p:spPr>
          <a:xfrm>
            <a:off x="3712320" y="190440"/>
            <a:ext cx="17539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horzOverflow="overflow"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eedc00"/>
                </a:solidFill>
                <a:latin typeface="Calibri"/>
                <a:ea typeface="Calibri"/>
              </a:rPr>
              <a:t>RMIT Classification: Trusted</a:t>
            </a:r>
            <a:endParaRPr b="0" lang="en-AU" sz="1200" spc="-1" strike="noStrike">
              <a:latin typeface="Arial"/>
            </a:endParaRPr>
          </a:p>
        </p:txBody>
      </p:sp>
      <p:pic>
        <p:nvPicPr>
          <p:cNvPr id="42" name="Google Shape;16;p24" descr="A blurry image of people in a wheelchair&#10;&#10;Description automatically generated"/>
          <p:cNvPicPr/>
          <p:nvPr/>
        </p:nvPicPr>
        <p:blipFill>
          <a:blip r:embed="rId2"/>
          <a:srcRect l="0" t="15661" r="0" b="0"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43" name="Google Shape;17;p24"/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solidFill>
            <a:schemeClr val="dk1">
              <a:alpha val="8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4" name="Google Shape;18;p24" descr=""/>
          <p:cNvPicPr/>
          <p:nvPr/>
        </p:nvPicPr>
        <p:blipFill>
          <a:blip r:embed="rId3"/>
        </p:blipFill>
        <p:spPr>
          <a:xfrm rot="5400000">
            <a:off x="7649280" y="3681000"/>
            <a:ext cx="177120" cy="1939320"/>
          </a:xfrm>
          <a:prstGeom prst="rect">
            <a:avLst/>
          </a:prstGeom>
          <a:ln w="0">
            <a:noFill/>
          </a:ln>
        </p:spPr>
      </p:pic>
      <p:pic>
        <p:nvPicPr>
          <p:cNvPr id="45" name="Google Shape;19;p24" descr="A black background with white text&#10;&#10;Description automatically generated"/>
          <p:cNvPicPr/>
          <p:nvPr/>
        </p:nvPicPr>
        <p:blipFill>
          <a:blip r:embed="rId4"/>
        </p:blipFill>
        <p:spPr>
          <a:xfrm>
            <a:off x="7934040" y="182880"/>
            <a:ext cx="904680" cy="974520"/>
          </a:xfrm>
          <a:prstGeom prst="rect">
            <a:avLst/>
          </a:prstGeom>
          <a:ln w="0">
            <a:noFill/>
          </a:ln>
        </p:spPr>
      </p:pic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AU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A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A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A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A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;p21"/>
          <p:cNvSpPr/>
          <p:nvPr/>
        </p:nvSpPr>
        <p:spPr>
          <a:xfrm>
            <a:off x="311760" y="1117800"/>
            <a:ext cx="85201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br>
              <a:rPr sz="1000"/>
            </a:br>
            <a:endParaRPr b="0" lang="en-AU" sz="1000" spc="-1" strike="noStrike">
              <a:latin typeface="Arial"/>
            </a:endParaRPr>
          </a:p>
        </p:txBody>
      </p:sp>
      <p:sp>
        <p:nvSpPr>
          <p:cNvPr id="85" name="TextBox 2"/>
          <p:cNvSpPr/>
          <p:nvPr/>
        </p:nvSpPr>
        <p:spPr>
          <a:xfrm>
            <a:off x="3712320" y="190440"/>
            <a:ext cx="17539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horzOverflow="overflow"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eedc00"/>
                </a:solidFill>
                <a:latin typeface="Calibri"/>
                <a:ea typeface="Calibri"/>
              </a:rPr>
              <a:t>RMIT Classification: Trusted</a:t>
            </a:r>
            <a:endParaRPr b="0" lang="en-AU" sz="1200" spc="-1" strike="noStrike">
              <a:latin typeface="Arial"/>
            </a:endParaRPr>
          </a:p>
        </p:txBody>
      </p:sp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365760" y="3350160"/>
            <a:ext cx="309672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r>
              <a:rPr b="0" lang="en-AU" sz="25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AU" sz="25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AU" sz="25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AU" sz="25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AU" sz="25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AU" sz="25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AU" sz="25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en-AU" sz="25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AU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ldNum" idx="1"/>
          </p:nvPr>
        </p:nvSpPr>
        <p:spPr>
          <a:xfrm>
            <a:off x="8233200" y="3392280"/>
            <a:ext cx="548280" cy="298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1" lang="en-AU" sz="900" spc="-1" strike="noStrike">
                <a:solidFill>
                  <a:srgbClr val="000000"/>
                </a:solidFill>
                <a:latin typeface="Montserrat"/>
                <a:ea typeface="Montserrat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1729CF3-C3BF-4531-B940-893EBAD4B822}" type="slidenum">
              <a:rPr b="1" lang="en-AU" sz="900" spc="-1" strike="noStrike">
                <a:solidFill>
                  <a:srgbClr val="000000"/>
                </a:solidFill>
                <a:latin typeface="Montserrat"/>
                <a:ea typeface="Montserrat"/>
              </a:rPr>
              <a:t>&lt;number&gt;</a:t>
            </a:fld>
            <a:endParaRPr b="0" lang="en-AU" sz="900" spc="-1" strike="noStrike">
              <a:latin typeface="Times New Roman"/>
            </a:endParaRPr>
          </a:p>
        </p:txBody>
      </p:sp>
      <p:sp>
        <p:nvSpPr>
          <p:cNvPr id="88" name="Google Shape;13;p22"/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A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A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A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A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slideLayout" Target="../slideLayouts/slideLayout2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jpeg"/><Relationship Id="rId5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53;p1"/>
          <p:cNvSpPr/>
          <p:nvPr/>
        </p:nvSpPr>
        <p:spPr>
          <a:xfrm>
            <a:off x="1212480" y="1713240"/>
            <a:ext cx="5028840" cy="20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6000"/>
              </a:lnSpc>
              <a:buNone/>
              <a:tabLst>
                <a:tab algn="l" pos="0"/>
              </a:tabLst>
            </a:pPr>
            <a:br>
              <a:rPr sz="2400"/>
            </a:br>
            <a:r>
              <a:rPr b="1" lang="en-AU" sz="3200" spc="-1" strike="noStrike">
                <a:solidFill>
                  <a:srgbClr val="ffffff"/>
                </a:solidFill>
                <a:latin typeface="Barlow"/>
                <a:ea typeface="Barlow"/>
              </a:rPr>
              <a:t>AUTOMATED </a:t>
            </a:r>
            <a:br>
              <a:rPr sz="3200"/>
            </a:br>
            <a:r>
              <a:rPr b="1" lang="en-AU" sz="3200" spc="-1" strike="noStrike">
                <a:solidFill>
                  <a:srgbClr val="ffffff"/>
                </a:solidFill>
                <a:latin typeface="Barlow"/>
                <a:ea typeface="Barlow"/>
              </a:rPr>
              <a:t>DECISION-MAKING </a:t>
            </a:r>
            <a:br>
              <a:rPr sz="3200"/>
            </a:br>
            <a:r>
              <a:rPr b="1" lang="en-AU" sz="3200" spc="-1" strike="noStrike">
                <a:solidFill>
                  <a:srgbClr val="ffffff"/>
                </a:solidFill>
                <a:latin typeface="Barlow"/>
                <a:ea typeface="Barlow"/>
              </a:rPr>
              <a:t>AND SOCIETY</a:t>
            </a:r>
            <a:endParaRPr b="0" lang="en-AU" sz="3200" spc="-1" strike="noStrike">
              <a:latin typeface="Arial"/>
            </a:endParaRPr>
          </a:p>
        </p:txBody>
      </p:sp>
      <p:pic>
        <p:nvPicPr>
          <p:cNvPr id="127" name="Google Shape;54;p1" descr="A black and white sign with white text&#10;&#10;Description automatically generated"/>
          <p:cNvPicPr/>
          <p:nvPr/>
        </p:nvPicPr>
        <p:blipFill>
          <a:blip r:embed="rId1"/>
          <a:srcRect l="0" t="0" r="0" b="46949"/>
        </p:blipFill>
        <p:spPr>
          <a:xfrm>
            <a:off x="180360" y="79200"/>
            <a:ext cx="1461240" cy="1357560"/>
          </a:xfrm>
          <a:prstGeom prst="rect">
            <a:avLst/>
          </a:prstGeom>
          <a:ln w="0">
            <a:noFill/>
          </a:ln>
        </p:spPr>
      </p:pic>
      <p:sp>
        <p:nvSpPr>
          <p:cNvPr id="128" name="Google Shape;57;p1"/>
          <p:cNvSpPr/>
          <p:nvPr/>
        </p:nvSpPr>
        <p:spPr>
          <a:xfrm>
            <a:off x="1212480" y="1609560"/>
            <a:ext cx="421128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2000" spc="-1" strike="noStrike">
                <a:solidFill>
                  <a:srgbClr val="ffffff"/>
                </a:solidFill>
                <a:latin typeface="Barlow Light"/>
                <a:ea typeface="Barlow Light"/>
              </a:rPr>
              <a:t>ARC Centre of Excellence for</a:t>
            </a:r>
            <a:endParaRPr b="0" lang="en-AU" sz="2000" spc="-1" strike="noStrike">
              <a:latin typeface="Arial"/>
            </a:endParaRPr>
          </a:p>
        </p:txBody>
      </p:sp>
      <p:pic>
        <p:nvPicPr>
          <p:cNvPr id="129" name="Google Shape;58;p1" descr="A black and white sign with white text&#10;&#10;Description automatically generated"/>
          <p:cNvPicPr/>
          <p:nvPr/>
        </p:nvPicPr>
        <p:blipFill>
          <a:blip r:embed="rId2"/>
          <a:srcRect l="0" t="77699" r="0" b="0"/>
        </p:blipFill>
        <p:spPr>
          <a:xfrm>
            <a:off x="188280" y="4292280"/>
            <a:ext cx="1452960" cy="567000"/>
          </a:xfrm>
          <a:prstGeom prst="rect">
            <a:avLst/>
          </a:prstGeom>
          <a:ln w="0">
            <a:noFill/>
          </a:ln>
        </p:spPr>
      </p:pic>
      <p:sp>
        <p:nvSpPr>
          <p:cNvPr id="130" name="Rectangle 14"/>
          <p:cNvSpPr/>
          <p:nvPr/>
        </p:nvSpPr>
        <p:spPr>
          <a:xfrm>
            <a:off x="0" y="0"/>
            <a:ext cx="9143640" cy="517140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  <a:round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AU" sz="1400" spc="-1" strike="noStrike">
                <a:solidFill>
                  <a:srgbClr val="ffffff"/>
                </a:solidFill>
                <a:latin typeface="Arial"/>
                <a:ea typeface="Arial"/>
              </a:rPr>
              <a:t> </a:t>
            </a:r>
            <a:endParaRPr b="0" lang="en-AU" sz="1400" spc="-1" strike="noStrike">
              <a:latin typeface="Arial"/>
            </a:endParaRPr>
          </a:p>
        </p:txBody>
      </p:sp>
      <p:pic>
        <p:nvPicPr>
          <p:cNvPr id="131" name="Google Shape;54;p1" descr="A black and white sign with white text&#10;&#10;Description automatically generated"/>
          <p:cNvPicPr/>
          <p:nvPr/>
        </p:nvPicPr>
        <p:blipFill>
          <a:blip r:embed="rId3"/>
          <a:srcRect l="0" t="0" r="0" b="46949"/>
        </p:blipFill>
        <p:spPr>
          <a:xfrm>
            <a:off x="86040" y="41040"/>
            <a:ext cx="1461240" cy="1357560"/>
          </a:xfrm>
          <a:prstGeom prst="rect">
            <a:avLst/>
          </a:prstGeom>
          <a:ln w="0">
            <a:noFill/>
          </a:ln>
        </p:spPr>
      </p:pic>
      <p:sp>
        <p:nvSpPr>
          <p:cNvPr id="132" name="Google Shape;53;p1"/>
          <p:cNvSpPr/>
          <p:nvPr/>
        </p:nvSpPr>
        <p:spPr>
          <a:xfrm>
            <a:off x="1363680" y="1117080"/>
            <a:ext cx="7599600" cy="22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</a:pPr>
            <a:br>
              <a:rPr sz="2800"/>
            </a:br>
            <a:r>
              <a:rPr b="1" lang="en-AU" sz="2800" spc="-1" strike="noStrike">
                <a:solidFill>
                  <a:srgbClr val="ffd600"/>
                </a:solidFill>
                <a:latin typeface="Barlow"/>
                <a:ea typeface="Barlow Light"/>
              </a:rPr>
              <a:t>IN</a:t>
            </a:r>
            <a:r>
              <a:rPr b="1" lang="en-AU" sz="2800" spc="-1" strike="noStrike">
                <a:solidFill>
                  <a:srgbClr val="ffd600"/>
                </a:solidFill>
                <a:latin typeface="Barlow"/>
                <a:ea typeface="Arial"/>
              </a:rPr>
              <a:t>TEGRATING LLMS INTO COMMUNICATION RESEARCH METHODS:</a:t>
            </a:r>
            <a:r>
              <a:rPr b="1" lang="en-AU" sz="2800" spc="-1" strike="noStrike">
                <a:solidFill>
                  <a:srgbClr val="ffffff"/>
                </a:solidFill>
                <a:latin typeface="Barlow"/>
                <a:ea typeface="Arial"/>
              </a:rPr>
              <a:t> POSSIBILITIES, ASSUMPTIONS AND RISKS</a:t>
            </a:r>
            <a:endParaRPr b="0" lang="en-AU" sz="2800" spc="-1" strike="noStrike">
              <a:latin typeface="Arial"/>
            </a:endParaRPr>
          </a:p>
        </p:txBody>
      </p:sp>
      <p:sp>
        <p:nvSpPr>
          <p:cNvPr id="133" name="Google Shape;57;p1"/>
          <p:cNvSpPr/>
          <p:nvPr/>
        </p:nvSpPr>
        <p:spPr>
          <a:xfrm>
            <a:off x="1363680" y="1267200"/>
            <a:ext cx="421128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2000" spc="-1" strike="noStrike">
                <a:solidFill>
                  <a:srgbClr val="ffffff"/>
                </a:solidFill>
                <a:latin typeface="Barlow Light"/>
                <a:ea typeface="Barlow Light"/>
              </a:rPr>
              <a:t>Workshop</a:t>
            </a:r>
            <a:endParaRPr b="0" lang="en-AU" sz="2000" spc="-1" strike="noStrike">
              <a:latin typeface="Arial"/>
            </a:endParaRPr>
          </a:p>
        </p:txBody>
      </p:sp>
      <p:sp>
        <p:nvSpPr>
          <p:cNvPr id="134" name="Google Shape;57;p1"/>
          <p:cNvSpPr/>
          <p:nvPr/>
        </p:nvSpPr>
        <p:spPr>
          <a:xfrm>
            <a:off x="1375200" y="2979000"/>
            <a:ext cx="4211280" cy="158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400" spc="-1" strike="noStrike">
                <a:solidFill>
                  <a:srgbClr val="ffffff"/>
                </a:solidFill>
                <a:latin typeface="Barlow Light"/>
                <a:ea typeface="Barlow Light"/>
              </a:rPr>
              <a:t>Alfie Chadwick and Laura Vodden</a:t>
            </a: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400" spc="-1" strike="noStrike">
                <a:solidFill>
                  <a:srgbClr val="ffffff"/>
                </a:solidFill>
                <a:latin typeface="Barlow Light"/>
                <a:ea typeface="Arial"/>
              </a:rPr>
              <a:t>Presented at the ADM+S 2026 Summer School</a:t>
            </a: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400" spc="-1" strike="noStrike">
                <a:solidFill>
                  <a:srgbClr val="ffffff"/>
                </a:solidFill>
                <a:latin typeface="Barlow Light"/>
                <a:ea typeface="Arial"/>
              </a:rPr>
              <a:t>February 13, 2026</a:t>
            </a: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400" spc="-1" strike="noStrike">
                <a:solidFill>
                  <a:srgbClr val="ffffff"/>
                </a:solidFill>
                <a:latin typeface="Barlow Light"/>
                <a:ea typeface="Arial"/>
              </a:rPr>
              <a:t>RMIT University, Melbourne</a:t>
            </a:r>
            <a:endParaRPr b="0" lang="en-AU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96;p 1"/>
          <p:cNvSpPr/>
          <p:nvPr/>
        </p:nvSpPr>
        <p:spPr>
          <a:xfrm>
            <a:off x="410400" y="405360"/>
            <a:ext cx="3182040" cy="118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3600" spc="-1" strike="noStrike">
                <a:solidFill>
                  <a:srgbClr val="000000"/>
                </a:solidFill>
                <a:latin typeface="Barlow SemiBold"/>
                <a:ea typeface="Barlow SemiBold"/>
              </a:rPr>
              <a:t>+ OURMISSION</a:t>
            </a:r>
            <a:endParaRPr b="0" lang="en-AU" sz="3600" spc="-1" strike="noStrike">
              <a:latin typeface="Arial"/>
            </a:endParaRPr>
          </a:p>
        </p:txBody>
      </p:sp>
      <p:sp>
        <p:nvSpPr>
          <p:cNvPr id="194" name="Rectangle 1"/>
          <p:cNvSpPr/>
          <p:nvPr/>
        </p:nvSpPr>
        <p:spPr>
          <a:xfrm>
            <a:off x="0" y="0"/>
            <a:ext cx="9143640" cy="514116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195" name="Google Shape;19;p 1" descr="A black background with white text&#10;&#10;Description automatically generated"/>
          <p:cNvPicPr/>
          <p:nvPr/>
        </p:nvPicPr>
        <p:blipFill>
          <a:blip r:embed="rId1"/>
        </p:blipFill>
        <p:spPr>
          <a:xfrm>
            <a:off x="7934040" y="182880"/>
            <a:ext cx="904680" cy="974520"/>
          </a:xfrm>
          <a:prstGeom prst="rect">
            <a:avLst/>
          </a:prstGeom>
          <a:ln w="0">
            <a:noFill/>
          </a:ln>
        </p:spPr>
      </p:pic>
      <p:pic>
        <p:nvPicPr>
          <p:cNvPr id="196" name="Google Shape;18;p 1" descr=""/>
          <p:cNvPicPr/>
          <p:nvPr/>
        </p:nvPicPr>
        <p:blipFill>
          <a:blip r:embed="rId2"/>
        </p:blipFill>
        <p:spPr>
          <a:xfrm rot="5400000">
            <a:off x="7649280" y="3681000"/>
            <a:ext cx="177120" cy="1939320"/>
          </a:xfrm>
          <a:prstGeom prst="rect">
            <a:avLst/>
          </a:prstGeom>
          <a:ln w="0">
            <a:noFill/>
          </a:ln>
        </p:spPr>
      </p:pic>
      <p:sp>
        <p:nvSpPr>
          <p:cNvPr id="197" name="Google Shape;98;p 1"/>
          <p:cNvSpPr/>
          <p:nvPr/>
        </p:nvSpPr>
        <p:spPr>
          <a:xfrm>
            <a:off x="360000" y="360000"/>
            <a:ext cx="7573680" cy="554040"/>
          </a:xfrm>
          <a:prstGeom prst="rect">
            <a:avLst/>
          </a:prstGeom>
          <a:solidFill>
            <a:srgbClr val="ffd6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2800" spc="-1" strike="noStrike">
                <a:solidFill>
                  <a:srgbClr val="000000"/>
                </a:solidFill>
                <a:latin typeface="Barlow SemiBold"/>
                <a:ea typeface="Arial"/>
              </a:rPr>
              <a:t>+ PERTINENT QUESTIONS</a:t>
            </a:r>
            <a:endParaRPr b="0" lang="en-AU" sz="2800" spc="-1" strike="noStrike">
              <a:latin typeface="Arial"/>
            </a:endParaRPr>
          </a:p>
        </p:txBody>
      </p:sp>
      <p:sp>
        <p:nvSpPr>
          <p:cNvPr id="198" name="Google Shape;103;p 1"/>
          <p:cNvSpPr/>
          <p:nvPr/>
        </p:nvSpPr>
        <p:spPr>
          <a:xfrm>
            <a:off x="569880" y="1515960"/>
            <a:ext cx="7710120" cy="276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AU" sz="1600" spc="-1" strike="noStrike">
                <a:solidFill>
                  <a:srgbClr val="ffd600"/>
                </a:solidFill>
                <a:latin typeface="Barlow"/>
                <a:ea typeface="Barlow"/>
              </a:rPr>
              <a:t>1. </a:t>
            </a:r>
            <a:r>
              <a:rPr b="0" lang="en-AU" sz="1600" spc="-1" strike="noStrike">
                <a:solidFill>
                  <a:srgbClr val="ffffff"/>
                </a:solidFill>
                <a:latin typeface="Barlow"/>
                <a:ea typeface="Barlow"/>
              </a:rPr>
              <a:t>What is the role of the human researcher in LLM-assisted research?</a:t>
            </a:r>
            <a:endParaRPr b="0" lang="en-AU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AU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AU" sz="1600" spc="-1" strike="noStrike">
                <a:solidFill>
                  <a:srgbClr val="ffd600"/>
                </a:solidFill>
                <a:latin typeface="Barlow"/>
                <a:ea typeface="Barlow"/>
              </a:rPr>
              <a:t>2. </a:t>
            </a:r>
            <a:r>
              <a:rPr b="0" lang="en-AU" sz="1600" spc="-1" strike="noStrike">
                <a:solidFill>
                  <a:srgbClr val="ffffff"/>
                </a:solidFill>
                <a:latin typeface="Barlow"/>
                <a:ea typeface="Barlow"/>
              </a:rPr>
              <a:t>What is the impact of embedded bias in these models?</a:t>
            </a:r>
            <a:endParaRPr b="0" lang="en-AU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AU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AU" sz="1600" spc="-1" strike="noStrike">
                <a:solidFill>
                  <a:srgbClr val="ffd600"/>
                </a:solidFill>
                <a:latin typeface="Barlow"/>
                <a:ea typeface="Barlow"/>
              </a:rPr>
              <a:t>3. </a:t>
            </a:r>
            <a:r>
              <a:rPr b="0" lang="en-AU" sz="1600" spc="-1" strike="noStrike">
                <a:solidFill>
                  <a:srgbClr val="ffffff"/>
                </a:solidFill>
                <a:latin typeface="Barlow"/>
                <a:ea typeface="Barlow"/>
              </a:rPr>
              <a:t>How can we ensure the validity of LLM-assisted research?</a:t>
            </a:r>
            <a:endParaRPr b="0" lang="en-AU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AU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AU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AU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600" spc="-1" strike="noStrike">
                <a:solidFill>
                  <a:srgbClr val="ffffff"/>
                </a:solidFill>
                <a:latin typeface="Barlow"/>
                <a:ea typeface="Barlow"/>
              </a:rPr>
              <a:t>… </a:t>
            </a:r>
            <a:r>
              <a:rPr b="0" lang="en-AU" sz="1600" spc="-1" strike="noStrike">
                <a:solidFill>
                  <a:srgbClr val="ffffff"/>
                </a:solidFill>
                <a:latin typeface="Barlow"/>
                <a:ea typeface="Barlow"/>
              </a:rPr>
              <a:t>What are our </a:t>
            </a:r>
            <a:r>
              <a:rPr b="1" lang="en-AU" sz="1600" spc="-1" strike="noStrike">
                <a:solidFill>
                  <a:srgbClr val="ffd600"/>
                </a:solidFill>
                <a:latin typeface="Barlow"/>
                <a:ea typeface="Barlow"/>
              </a:rPr>
              <a:t>assumptions</a:t>
            </a:r>
            <a:r>
              <a:rPr b="1" lang="en-AU" sz="1600" spc="-1" strike="noStrike">
                <a:solidFill>
                  <a:srgbClr val="ffffff"/>
                </a:solidFill>
                <a:latin typeface="Barlow"/>
                <a:ea typeface="Barlow"/>
              </a:rPr>
              <a:t> </a:t>
            </a:r>
            <a:r>
              <a:rPr b="0" lang="en-AU" sz="1600" spc="-1" strike="noStrike">
                <a:solidFill>
                  <a:srgbClr val="ffffff"/>
                </a:solidFill>
                <a:latin typeface="Barlow"/>
                <a:ea typeface="Barlow"/>
              </a:rPr>
              <a:t>about LLMs in communications research? </a:t>
            </a:r>
            <a:endParaRPr b="0" lang="en-AU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600" spc="-1" strike="noStrike">
                <a:solidFill>
                  <a:srgbClr val="ffffff"/>
                </a:solidFill>
                <a:latin typeface="Barlow"/>
                <a:ea typeface="Barlow"/>
              </a:rPr>
              <a:t>… </a:t>
            </a:r>
            <a:r>
              <a:rPr b="0" lang="en-AU" sz="1600" spc="-1" strike="noStrike">
                <a:solidFill>
                  <a:srgbClr val="ffffff"/>
                </a:solidFill>
                <a:latin typeface="Barlow"/>
                <a:ea typeface="Barlow"/>
              </a:rPr>
              <a:t>What are some </a:t>
            </a:r>
            <a:r>
              <a:rPr b="1" lang="en-AU" sz="1600" spc="-1" strike="noStrike">
                <a:solidFill>
                  <a:srgbClr val="ffd600"/>
                </a:solidFill>
                <a:latin typeface="Barlow"/>
                <a:ea typeface="Barlow"/>
              </a:rPr>
              <a:t>possibilities</a:t>
            </a:r>
            <a:r>
              <a:rPr b="0" lang="en-AU" sz="1600" spc="-1" strike="noStrike">
                <a:solidFill>
                  <a:srgbClr val="ffffff"/>
                </a:solidFill>
                <a:latin typeface="Barlow"/>
                <a:ea typeface="Barlow"/>
              </a:rPr>
              <a:t>?</a:t>
            </a:r>
            <a:endParaRPr b="0" lang="en-AU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600" spc="-1" strike="noStrike">
                <a:solidFill>
                  <a:srgbClr val="ffffff"/>
                </a:solidFill>
                <a:latin typeface="Barlow"/>
                <a:ea typeface="Barlow"/>
              </a:rPr>
              <a:t>… </a:t>
            </a:r>
            <a:r>
              <a:rPr b="0" lang="en-AU" sz="1600" spc="-1" strike="noStrike">
                <a:solidFill>
                  <a:srgbClr val="ffffff"/>
                </a:solidFill>
                <a:latin typeface="Barlow"/>
                <a:ea typeface="Barlow"/>
              </a:rPr>
              <a:t>What are the </a:t>
            </a:r>
            <a:r>
              <a:rPr b="1" lang="en-AU" sz="1600" spc="-1" strike="noStrike">
                <a:solidFill>
                  <a:srgbClr val="ffd600"/>
                </a:solidFill>
                <a:latin typeface="Barlow"/>
                <a:ea typeface="Barlow"/>
              </a:rPr>
              <a:t>risks</a:t>
            </a:r>
            <a:r>
              <a:rPr b="0" lang="en-AU" sz="1600" spc="-1" strike="noStrike">
                <a:solidFill>
                  <a:srgbClr val="ffffff"/>
                </a:solidFill>
                <a:latin typeface="Barlow"/>
                <a:ea typeface="Barlow"/>
              </a:rPr>
              <a:t>? </a:t>
            </a:r>
            <a:endParaRPr b="0" lang="en-AU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534;p20" descr="A blurry image of people in a wheelchair&#10;&#10;Description automatically generated"/>
          <p:cNvPicPr/>
          <p:nvPr/>
        </p:nvPicPr>
        <p:blipFill>
          <a:blip r:embed="rId1"/>
          <a:srcRect l="0" t="15661" r="0" b="0"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200" name="Google Shape;535;p20"/>
          <p:cNvSpPr/>
          <p:nvPr/>
        </p:nvSpPr>
        <p:spPr>
          <a:xfrm>
            <a:off x="0" y="0"/>
            <a:ext cx="6199560" cy="5143320"/>
          </a:xfrm>
          <a:prstGeom prst="rect">
            <a:avLst/>
          </a:prstGeom>
          <a:solidFill>
            <a:schemeClr val="dk1">
              <a:alpha val="82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800" spc="-1" strike="noStrike">
                <a:solidFill>
                  <a:srgbClr val="ffffff"/>
                </a:solidFill>
                <a:latin typeface="Arial"/>
                <a:ea typeface="Arial"/>
              </a:rPr>
              <a:t>Thank you for participating!</a:t>
            </a:r>
            <a:endParaRPr b="0" lang="en-AU" sz="1800" spc="-1" strike="noStrike">
              <a:latin typeface="Arial"/>
            </a:endParaRPr>
          </a:p>
        </p:txBody>
      </p:sp>
      <p:pic>
        <p:nvPicPr>
          <p:cNvPr id="201" name="Google Shape;536;p20" descr="A black and white sign with white text&#10;&#10;Description automatically generated"/>
          <p:cNvPicPr/>
          <p:nvPr/>
        </p:nvPicPr>
        <p:blipFill>
          <a:blip r:embed="rId2"/>
          <a:srcRect l="0" t="0" r="0" b="46949"/>
        </p:blipFill>
        <p:spPr>
          <a:xfrm>
            <a:off x="180360" y="79200"/>
            <a:ext cx="1461240" cy="1357560"/>
          </a:xfrm>
          <a:prstGeom prst="rect">
            <a:avLst/>
          </a:prstGeom>
          <a:ln w="0">
            <a:noFill/>
          </a:ln>
        </p:spPr>
      </p:pic>
      <p:pic>
        <p:nvPicPr>
          <p:cNvPr id="202" name="Google Shape;537;p20" descr="A black and white sign with white text&#10;&#10;Description automatically generated"/>
          <p:cNvPicPr/>
          <p:nvPr/>
        </p:nvPicPr>
        <p:blipFill>
          <a:blip r:embed="rId3"/>
          <a:srcRect l="0" t="51212" r="0" b="0"/>
        </p:blipFill>
        <p:spPr>
          <a:xfrm>
            <a:off x="180360" y="3894840"/>
            <a:ext cx="1461240" cy="1248120"/>
          </a:xfrm>
          <a:prstGeom prst="rect">
            <a:avLst/>
          </a:prstGeom>
          <a:ln w="0">
            <a:noFill/>
          </a:ln>
        </p:spPr>
      </p:pic>
      <p:sp>
        <p:nvSpPr>
          <p:cNvPr id="203" name="Google Shape;538;p20"/>
          <p:cNvSpPr/>
          <p:nvPr/>
        </p:nvSpPr>
        <p:spPr>
          <a:xfrm>
            <a:off x="3060000" y="3894840"/>
            <a:ext cx="3213720" cy="54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AU" sz="2400" spc="-1" strike="noStrike">
                <a:solidFill>
                  <a:srgbClr val="ffffff"/>
                </a:solidFill>
                <a:latin typeface="Barlow"/>
                <a:ea typeface="Barlow"/>
              </a:rPr>
              <a:t>admscentre.org.au</a:t>
            </a:r>
            <a:endParaRPr b="0" lang="en-AU" sz="2400" spc="-1" strike="noStrike">
              <a:latin typeface="Arial"/>
            </a:endParaRPr>
          </a:p>
        </p:txBody>
      </p:sp>
      <p:grpSp>
        <p:nvGrpSpPr>
          <p:cNvPr id="204" name="Google Shape;539;p20"/>
          <p:cNvGrpSpPr/>
          <p:nvPr/>
        </p:nvGrpSpPr>
        <p:grpSpPr>
          <a:xfrm>
            <a:off x="3746520" y="4421160"/>
            <a:ext cx="2072160" cy="277920"/>
            <a:chOff x="3746520" y="4421160"/>
            <a:chExt cx="2072160" cy="277920"/>
          </a:xfrm>
        </p:grpSpPr>
        <p:pic>
          <p:nvPicPr>
            <p:cNvPr id="205" name="Google Shape;540;p20" descr=""/>
            <p:cNvPicPr/>
            <p:nvPr/>
          </p:nvPicPr>
          <p:blipFill>
            <a:blip r:embed="rId4"/>
          </p:blipFill>
          <p:spPr>
            <a:xfrm>
              <a:off x="3746520" y="4446000"/>
              <a:ext cx="228240" cy="228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6" name="Google Shape;541;p20" descr=""/>
            <p:cNvPicPr/>
            <p:nvPr/>
          </p:nvPicPr>
          <p:blipFill>
            <a:blip r:embed="rId5"/>
          </p:blipFill>
          <p:spPr>
            <a:xfrm>
              <a:off x="4127400" y="4421160"/>
              <a:ext cx="277920" cy="277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7" name="Google Shape;542;p20" descr=""/>
            <p:cNvPicPr/>
            <p:nvPr/>
          </p:nvPicPr>
          <p:blipFill>
            <a:blip r:embed="rId6"/>
          </p:blipFill>
          <p:spPr>
            <a:xfrm>
              <a:off x="4530600" y="4446000"/>
              <a:ext cx="228240" cy="228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8" name="Google Shape;543;p20" descr=""/>
            <p:cNvPicPr/>
            <p:nvPr/>
          </p:nvPicPr>
          <p:blipFill>
            <a:blip r:embed="rId7"/>
          </p:blipFill>
          <p:spPr>
            <a:xfrm>
              <a:off x="5590440" y="4470840"/>
              <a:ext cx="228240" cy="228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9" name="Google Shape;544;p20" descr=""/>
            <p:cNvPicPr/>
            <p:nvPr/>
          </p:nvPicPr>
          <p:blipFill>
            <a:blip r:embed="rId8"/>
          </p:blipFill>
          <p:spPr>
            <a:xfrm>
              <a:off x="4883760" y="4452120"/>
              <a:ext cx="228240" cy="2282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10" name="Google Shape;546;p20"/>
          <p:cNvSpPr/>
          <p:nvPr/>
        </p:nvSpPr>
        <p:spPr>
          <a:xfrm>
            <a:off x="6199920" y="0"/>
            <a:ext cx="2943720" cy="5143320"/>
          </a:xfrm>
          <a:prstGeom prst="rect">
            <a:avLst/>
          </a:prstGeom>
          <a:solidFill>
            <a:schemeClr val="accent1">
              <a:alpha val="38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1" name="Google Shape;547;p20" descr="A black background with white crosses&#10;&#10;Description automatically generated"/>
          <p:cNvPicPr/>
          <p:nvPr/>
        </p:nvPicPr>
        <p:blipFill>
          <a:blip r:embed="rId9"/>
        </p:blipFill>
        <p:spPr>
          <a:xfrm>
            <a:off x="5437800" y="79200"/>
            <a:ext cx="1523520" cy="1199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63;p2"/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Google Shape;64;p2"/>
          <p:cNvSpPr/>
          <p:nvPr/>
        </p:nvSpPr>
        <p:spPr>
          <a:xfrm>
            <a:off x="360000" y="1869840"/>
            <a:ext cx="3944520" cy="22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600" spc="-1" strike="noStrike">
                <a:solidFill>
                  <a:srgbClr val="ffffff"/>
                </a:solidFill>
                <a:latin typeface="Barlow"/>
                <a:ea typeface="Barlow"/>
              </a:rPr>
              <a:t>In the spirit of reconciliation, we acknowledge the Traditional Custodians of Country throughout Australia and their connections to land, sea and community. </a:t>
            </a:r>
            <a:br>
              <a:rPr sz="1600"/>
            </a:br>
            <a:r>
              <a:rPr b="0" lang="en-AU" sz="1600" spc="-1" strike="noStrike">
                <a:solidFill>
                  <a:srgbClr val="ffffff"/>
                </a:solidFill>
                <a:latin typeface="Barlow"/>
                <a:ea typeface="Barlow"/>
              </a:rPr>
              <a:t>We pay our respect to their Elders past and present and extend that respect to all Aboriginal and Torres Strait Islander peoples today.</a:t>
            </a:r>
            <a:endParaRPr b="0" lang="en-AU" sz="1600" spc="-1" strike="noStrike">
              <a:latin typeface="Arial"/>
            </a:endParaRPr>
          </a:p>
        </p:txBody>
      </p:sp>
      <p:pic>
        <p:nvPicPr>
          <p:cNvPr id="137" name="Google Shape;65;p2" descr="A colorful art piece with a swirl&#10;&#10;Description automatically generated with medium confidence"/>
          <p:cNvPicPr/>
          <p:nvPr/>
        </p:nvPicPr>
        <p:blipFill>
          <a:blip r:embed="rId1"/>
        </p:blipFill>
        <p:spPr>
          <a:xfrm rot="10800000">
            <a:off x="4499280" y="1088640"/>
            <a:ext cx="4443120" cy="3131640"/>
          </a:xfrm>
          <a:prstGeom prst="rect">
            <a:avLst/>
          </a:prstGeom>
          <a:ln w="0">
            <a:noFill/>
          </a:ln>
        </p:spPr>
      </p:pic>
      <p:sp>
        <p:nvSpPr>
          <p:cNvPr id="138" name="Google Shape;98;p7"/>
          <p:cNvSpPr/>
          <p:nvPr/>
        </p:nvSpPr>
        <p:spPr>
          <a:xfrm>
            <a:off x="360000" y="843120"/>
            <a:ext cx="3282840" cy="338760"/>
          </a:xfrm>
          <a:prstGeom prst="rect">
            <a:avLst/>
          </a:prstGeom>
          <a:solidFill>
            <a:srgbClr val="ffd6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2200" spc="-1" strike="noStrike">
                <a:solidFill>
                  <a:srgbClr val="000000"/>
                </a:solidFill>
                <a:latin typeface="Barlow SemiBold"/>
                <a:ea typeface="Arial"/>
              </a:rPr>
              <a:t>ACKNOWLEDGEMENT OF</a:t>
            </a:r>
            <a:endParaRPr b="0" lang="en-AU" sz="2200" spc="-1" strike="noStrike">
              <a:latin typeface="Arial"/>
            </a:endParaRPr>
          </a:p>
        </p:txBody>
      </p:sp>
      <p:sp>
        <p:nvSpPr>
          <p:cNvPr id="139" name="Google Shape;98;p7"/>
          <p:cNvSpPr/>
          <p:nvPr/>
        </p:nvSpPr>
        <p:spPr>
          <a:xfrm>
            <a:off x="360000" y="1266120"/>
            <a:ext cx="1504080" cy="338760"/>
          </a:xfrm>
          <a:prstGeom prst="rect">
            <a:avLst/>
          </a:prstGeom>
          <a:solidFill>
            <a:srgbClr val="ffd6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2200" spc="-1" strike="noStrike">
                <a:solidFill>
                  <a:srgbClr val="000000"/>
                </a:solidFill>
                <a:latin typeface="Barlow SemiBold"/>
                <a:ea typeface="Arial"/>
              </a:rPr>
              <a:t>COUNTRY</a:t>
            </a:r>
            <a:endParaRPr b="0" lang="en-AU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96;p7"/>
          <p:cNvSpPr/>
          <p:nvPr/>
        </p:nvSpPr>
        <p:spPr>
          <a:xfrm>
            <a:off x="410400" y="405360"/>
            <a:ext cx="3182040" cy="10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Barlow SemiBold"/>
                <a:ea typeface="Barlow SemiBold"/>
              </a:rPr>
              <a:t>+ OURMISSION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141" name="Rectangle 9"/>
          <p:cNvSpPr/>
          <p:nvPr/>
        </p:nvSpPr>
        <p:spPr>
          <a:xfrm>
            <a:off x="0" y="2160"/>
            <a:ext cx="9143640" cy="514116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142" name="Google Shape;19;p24" descr="A black background with white text&#10;&#10;Description automatically generated"/>
          <p:cNvPicPr/>
          <p:nvPr/>
        </p:nvPicPr>
        <p:blipFill>
          <a:blip r:embed="rId1"/>
        </p:blipFill>
        <p:spPr>
          <a:xfrm>
            <a:off x="7934040" y="182880"/>
            <a:ext cx="904680" cy="974520"/>
          </a:xfrm>
          <a:prstGeom prst="rect">
            <a:avLst/>
          </a:prstGeom>
          <a:ln w="0">
            <a:noFill/>
          </a:ln>
        </p:spPr>
      </p:pic>
      <p:pic>
        <p:nvPicPr>
          <p:cNvPr id="143" name="Google Shape;18;p24" descr=""/>
          <p:cNvPicPr/>
          <p:nvPr/>
        </p:nvPicPr>
        <p:blipFill>
          <a:blip r:embed="rId2"/>
        </p:blipFill>
        <p:spPr>
          <a:xfrm rot="5400000">
            <a:off x="7469280" y="3658320"/>
            <a:ext cx="177120" cy="1939320"/>
          </a:xfrm>
          <a:prstGeom prst="rect">
            <a:avLst/>
          </a:prstGeom>
          <a:ln w="0">
            <a:noFill/>
          </a:ln>
        </p:spPr>
      </p:pic>
      <p:sp>
        <p:nvSpPr>
          <p:cNvPr id="144" name="Google Shape;98;p7"/>
          <p:cNvSpPr/>
          <p:nvPr/>
        </p:nvSpPr>
        <p:spPr>
          <a:xfrm>
            <a:off x="360000" y="360000"/>
            <a:ext cx="7573680" cy="554040"/>
          </a:xfrm>
          <a:prstGeom prst="rect">
            <a:avLst/>
          </a:prstGeom>
          <a:solidFill>
            <a:srgbClr val="ffd6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2800" spc="-1" strike="noStrike">
                <a:solidFill>
                  <a:srgbClr val="000000"/>
                </a:solidFill>
                <a:latin typeface="Barlow SemiBold"/>
                <a:ea typeface="Arial"/>
              </a:rPr>
              <a:t>+ </a:t>
            </a:r>
            <a:r>
              <a:rPr b="0" lang="en-AU" sz="2400" spc="-1" strike="noStrike">
                <a:solidFill>
                  <a:srgbClr val="000000"/>
                </a:solidFill>
                <a:latin typeface="Barlow SemiBold"/>
                <a:ea typeface="Arial"/>
              </a:rPr>
              <a:t>INTRODUCTIONS</a:t>
            </a:r>
            <a:endParaRPr b="0" lang="en-AU" sz="2400" spc="-1" strike="noStrike">
              <a:latin typeface="Arial"/>
            </a:endParaRPr>
          </a:p>
        </p:txBody>
      </p:sp>
      <p:sp>
        <p:nvSpPr>
          <p:cNvPr id="145" name="Picture 11"/>
          <p:cNvSpPr/>
          <p:nvPr/>
        </p:nvSpPr>
        <p:spPr>
          <a:xfrm>
            <a:off x="3844800" y="1222200"/>
            <a:ext cx="1312920" cy="1287000"/>
          </a:xfrm>
          <a:prstGeom prst="ellipse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TextBox 13"/>
          <p:cNvSpPr/>
          <p:nvPr/>
        </p:nvSpPr>
        <p:spPr>
          <a:xfrm>
            <a:off x="3073680" y="2605320"/>
            <a:ext cx="2855160" cy="19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AU" sz="1600" spc="-1" strike="noStrike">
                <a:solidFill>
                  <a:srgbClr val="ffd600"/>
                </a:solidFill>
                <a:latin typeface="Barlow"/>
                <a:ea typeface="Arial"/>
              </a:rPr>
              <a:t>Laura Vodden </a:t>
            </a:r>
            <a:endParaRPr b="0" lang="en-AU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AU" sz="1200" spc="-1" strike="noStrike">
                <a:solidFill>
                  <a:srgbClr val="ffffff"/>
                </a:solidFill>
                <a:latin typeface="Barlow"/>
                <a:ea typeface="Arial"/>
              </a:rPr>
              <a:t>(DMRC-QUT)</a:t>
            </a:r>
            <a:endParaRPr b="0" lang="en-AU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AU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AU" sz="1200" spc="-1" strike="noStrike">
                <a:solidFill>
                  <a:srgbClr val="ffffff"/>
                </a:solidFill>
                <a:latin typeface="Barlow"/>
                <a:ea typeface="Arial"/>
              </a:rPr>
              <a:t>Data Scientist/PhD Candidate</a:t>
            </a:r>
            <a:endParaRPr b="0" lang="en-AU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AU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AU" sz="1200" spc="-1" strike="noStrike">
                <a:solidFill>
                  <a:srgbClr val="ffffff"/>
                </a:solidFill>
                <a:latin typeface="Barlow"/>
                <a:ea typeface="Arial"/>
              </a:rPr>
              <a:t>Thesis</a:t>
            </a:r>
            <a:r>
              <a:rPr b="0" lang="en-AU" sz="1200" spc="-1" strike="noStrike">
                <a:solidFill>
                  <a:srgbClr val="ffffff"/>
                </a:solidFill>
                <a:latin typeface="Barlow"/>
                <a:ea typeface="Arial"/>
              </a:rPr>
              <a:t>: </a:t>
            </a:r>
            <a:endParaRPr b="0" lang="en-AU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AU" sz="1200" spc="-1" strike="noStrike">
                <a:solidFill>
                  <a:srgbClr val="ffffff"/>
                </a:solidFill>
                <a:latin typeface="Barlow"/>
                <a:ea typeface="Arial"/>
              </a:rPr>
              <a:t>Using Large Language Models to analyse text content: A study of ‘gender policing’ frames in the news</a:t>
            </a:r>
            <a:endParaRPr b="0" lang="en-AU" sz="1200" spc="-1" strike="noStrike">
              <a:latin typeface="Arial"/>
            </a:endParaRPr>
          </a:p>
        </p:txBody>
      </p:sp>
      <p:sp>
        <p:nvSpPr>
          <p:cNvPr id="147" name="TextBox 1"/>
          <p:cNvSpPr/>
          <p:nvPr/>
        </p:nvSpPr>
        <p:spPr>
          <a:xfrm>
            <a:off x="163800" y="2632320"/>
            <a:ext cx="2855160" cy="21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AU" sz="1600" spc="-1" strike="noStrike">
                <a:solidFill>
                  <a:srgbClr val="ffd600"/>
                </a:solidFill>
                <a:latin typeface="Barlow"/>
                <a:ea typeface="Arial"/>
              </a:rPr>
              <a:t>Alfie Chadwick </a:t>
            </a:r>
            <a:endParaRPr b="0" lang="en-AU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AU" sz="1200" spc="-1" strike="noStrike">
                <a:solidFill>
                  <a:srgbClr val="ffffff"/>
                </a:solidFill>
                <a:latin typeface="Barlow"/>
                <a:ea typeface="Arial"/>
              </a:rPr>
              <a:t>(Monash University)</a:t>
            </a:r>
            <a:endParaRPr b="0" lang="en-AU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AU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AU" sz="1200" spc="-1" strike="noStrike">
                <a:solidFill>
                  <a:srgbClr val="ffffff"/>
                </a:solidFill>
                <a:latin typeface="Barlow"/>
                <a:ea typeface="Arial"/>
              </a:rPr>
              <a:t>PhD Candidate</a:t>
            </a:r>
            <a:endParaRPr b="0" lang="en-AU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AU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AU" sz="1200" spc="-1" strike="noStrike">
                <a:solidFill>
                  <a:srgbClr val="ffffff"/>
                </a:solidFill>
                <a:latin typeface="Barlow"/>
                <a:ea typeface="Arial"/>
              </a:rPr>
              <a:t>Thesis</a:t>
            </a:r>
            <a:r>
              <a:rPr b="0" lang="en-AU" sz="1200" spc="-1" strike="noStrike">
                <a:solidFill>
                  <a:srgbClr val="ffffff"/>
                </a:solidFill>
                <a:latin typeface="Barlow"/>
                <a:ea typeface="Arial"/>
              </a:rPr>
              <a:t>: </a:t>
            </a:r>
            <a:endParaRPr b="0" lang="en-AU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AU" sz="1200" spc="-1" strike="noStrike">
                <a:solidFill>
                  <a:srgbClr val="ffffff"/>
                </a:solidFill>
                <a:latin typeface="Barlow"/>
                <a:ea typeface="Arial"/>
              </a:rPr>
              <a:t>Computational Framing Analysis for Policy Realities: Moving Beyond</a:t>
            </a:r>
            <a:endParaRPr b="0" lang="en-AU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AU" sz="1200" spc="-1" strike="noStrike">
                <a:solidFill>
                  <a:srgbClr val="ffffff"/>
                </a:solidFill>
                <a:latin typeface="Barlow"/>
                <a:ea typeface="Arial"/>
              </a:rPr>
              <a:t>Misinformation in Australia’s Energy Debate </a:t>
            </a:r>
            <a:endParaRPr b="0" lang="en-AU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AU" sz="1200" spc="-1" strike="noStrike">
              <a:latin typeface="Arial"/>
            </a:endParaRPr>
          </a:p>
        </p:txBody>
      </p:sp>
      <p:sp>
        <p:nvSpPr>
          <p:cNvPr id="148" name="TextBox 4"/>
          <p:cNvSpPr/>
          <p:nvPr/>
        </p:nvSpPr>
        <p:spPr>
          <a:xfrm>
            <a:off x="5983560" y="2617200"/>
            <a:ext cx="2855160" cy="179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AU" sz="1600" spc="-1" strike="noStrike">
                <a:solidFill>
                  <a:srgbClr val="ffd600"/>
                </a:solidFill>
                <a:latin typeface="Barlow"/>
                <a:ea typeface="Arial"/>
              </a:rPr>
              <a:t>You!</a:t>
            </a:r>
            <a:endParaRPr b="0" lang="en-AU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AU" sz="1200" spc="-1" strike="noStrike">
                <a:solidFill>
                  <a:srgbClr val="ffffff"/>
                </a:solidFill>
                <a:latin typeface="Barlow"/>
                <a:ea typeface="Arial"/>
              </a:rPr>
              <a:t>Institution?</a:t>
            </a:r>
            <a:endParaRPr b="0" lang="en-AU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AU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AU" sz="1200" spc="-1" strike="noStrike">
                <a:solidFill>
                  <a:srgbClr val="ffffff"/>
                </a:solidFill>
                <a:latin typeface="Barlow"/>
                <a:ea typeface="Arial"/>
              </a:rPr>
              <a:t>Field of research?</a:t>
            </a:r>
            <a:endParaRPr b="0" lang="en-AU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AU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AU" sz="1200" spc="-1" strike="noStrike">
                <a:solidFill>
                  <a:srgbClr val="ffffff"/>
                </a:solidFill>
                <a:latin typeface="Barlow"/>
                <a:ea typeface="Arial"/>
              </a:rPr>
              <a:t>Experience with LLMs? </a:t>
            </a:r>
            <a:endParaRPr b="0" lang="en-AU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AU" sz="1200" spc="-1" strike="noStrike">
                <a:solidFill>
                  <a:srgbClr val="ffffff"/>
                </a:solidFill>
                <a:latin typeface="Barlow"/>
                <a:ea typeface="Arial"/>
              </a:rPr>
              <a:t>Content coding? </a:t>
            </a:r>
            <a:endParaRPr b="0" lang="en-AU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AU" sz="1200" spc="-1" strike="noStrike">
                <a:solidFill>
                  <a:srgbClr val="ffffff"/>
                </a:solidFill>
                <a:latin typeface="Barlow"/>
                <a:ea typeface="Arial"/>
              </a:rPr>
              <a:t>Programming?</a:t>
            </a:r>
            <a:endParaRPr b="0" lang="en-AU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AU" sz="1200" spc="-1" strike="noStrike">
              <a:latin typeface="Arial"/>
            </a:endParaRPr>
          </a:p>
        </p:txBody>
      </p:sp>
      <p:sp>
        <p:nvSpPr>
          <p:cNvPr id="149" name="Smiley Face 3"/>
          <p:cNvSpPr/>
          <p:nvPr/>
        </p:nvSpPr>
        <p:spPr>
          <a:xfrm>
            <a:off x="6753600" y="1229400"/>
            <a:ext cx="1315080" cy="1265760"/>
          </a:xfrm>
          <a:prstGeom prst="smileyFace">
            <a:avLst>
              <a:gd name="adj" fmla="val 4653"/>
            </a:avLst>
          </a:prstGeom>
          <a:solidFill>
            <a:srgbClr val="ffd600"/>
          </a:solidFill>
          <a:ln>
            <a:solidFill>
              <a:srgbClr val="6f5d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"/>
          <p:cNvSpPr/>
          <p:nvPr/>
        </p:nvSpPr>
        <p:spPr>
          <a:xfrm>
            <a:off x="900000" y="1260000"/>
            <a:ext cx="1287000" cy="1287000"/>
          </a:xfrm>
          <a:prstGeom prst="ellipse">
            <a:avLst/>
          </a:prstGeom>
          <a:blipFill rotWithShape="0">
            <a:blip r:embed="rId4"/>
            <a:srcRect/>
          </a:blip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96;p7"/>
          <p:cNvSpPr/>
          <p:nvPr/>
        </p:nvSpPr>
        <p:spPr>
          <a:xfrm>
            <a:off x="410400" y="405360"/>
            <a:ext cx="3182040" cy="118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3600" spc="-1" strike="noStrike">
                <a:solidFill>
                  <a:srgbClr val="000000"/>
                </a:solidFill>
                <a:latin typeface="Barlow SemiBold"/>
                <a:ea typeface="Barlow SemiBold"/>
              </a:rPr>
              <a:t>+ OURMISSION</a:t>
            </a:r>
            <a:endParaRPr b="0" lang="en-AU" sz="3600" spc="-1" strike="noStrike">
              <a:latin typeface="Arial"/>
            </a:endParaRPr>
          </a:p>
        </p:txBody>
      </p:sp>
      <p:sp>
        <p:nvSpPr>
          <p:cNvPr id="152" name="Rectangle 9"/>
          <p:cNvSpPr/>
          <p:nvPr/>
        </p:nvSpPr>
        <p:spPr>
          <a:xfrm>
            <a:off x="0" y="0"/>
            <a:ext cx="9143640" cy="514116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153" name="Google Shape;19;p24" descr="A black background with white text&#10;&#10;Description automatically generated"/>
          <p:cNvPicPr/>
          <p:nvPr/>
        </p:nvPicPr>
        <p:blipFill>
          <a:blip r:embed="rId1"/>
        </p:blipFill>
        <p:spPr>
          <a:xfrm>
            <a:off x="7934040" y="182880"/>
            <a:ext cx="904680" cy="974520"/>
          </a:xfrm>
          <a:prstGeom prst="rect">
            <a:avLst/>
          </a:prstGeom>
          <a:ln w="0">
            <a:noFill/>
          </a:ln>
        </p:spPr>
      </p:pic>
      <p:pic>
        <p:nvPicPr>
          <p:cNvPr id="154" name="Google Shape;18;p24" descr=""/>
          <p:cNvPicPr/>
          <p:nvPr/>
        </p:nvPicPr>
        <p:blipFill>
          <a:blip r:embed="rId2"/>
        </p:blipFill>
        <p:spPr>
          <a:xfrm rot="5400000">
            <a:off x="7649280" y="3681000"/>
            <a:ext cx="177120" cy="1939320"/>
          </a:xfrm>
          <a:prstGeom prst="rect">
            <a:avLst/>
          </a:prstGeom>
          <a:ln w="0">
            <a:noFill/>
          </a:ln>
        </p:spPr>
      </p:pic>
      <p:sp>
        <p:nvSpPr>
          <p:cNvPr id="155" name="Google Shape;98;p7"/>
          <p:cNvSpPr/>
          <p:nvPr/>
        </p:nvSpPr>
        <p:spPr>
          <a:xfrm>
            <a:off x="360000" y="360000"/>
            <a:ext cx="7573680" cy="554040"/>
          </a:xfrm>
          <a:prstGeom prst="rect">
            <a:avLst/>
          </a:prstGeom>
          <a:solidFill>
            <a:srgbClr val="ffd6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2800" spc="-1" strike="noStrike">
                <a:solidFill>
                  <a:srgbClr val="000000"/>
                </a:solidFill>
                <a:latin typeface="Barlow SemiBold"/>
                <a:ea typeface="Arial"/>
              </a:rPr>
              <a:t>+ TODAY’S AGENDA</a:t>
            </a:r>
            <a:endParaRPr b="0" lang="en-AU" sz="2800" spc="-1" strike="noStrike">
              <a:latin typeface="Arial"/>
            </a:endParaRPr>
          </a:p>
        </p:txBody>
      </p:sp>
      <p:sp>
        <p:nvSpPr>
          <p:cNvPr id="156" name="Google Shape;103;p8"/>
          <p:cNvSpPr/>
          <p:nvPr/>
        </p:nvSpPr>
        <p:spPr>
          <a:xfrm>
            <a:off x="472680" y="2863080"/>
            <a:ext cx="7573680" cy="200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50000"/>
              </a:lnSpc>
              <a:buNone/>
            </a:pPr>
            <a:r>
              <a:rPr b="1" lang="en-AU" sz="1400" spc="-1" strike="noStrike">
                <a:solidFill>
                  <a:srgbClr val="ffd600"/>
                </a:solidFill>
                <a:latin typeface="Barlow"/>
                <a:ea typeface="Barlow"/>
              </a:rPr>
              <a:t>Key objectives:</a:t>
            </a:r>
            <a:endParaRPr b="0" lang="en-AU" sz="1400" spc="-1" strike="noStrike"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1" lang="en-AU" sz="1400" spc="-1" strike="noStrike">
                <a:solidFill>
                  <a:srgbClr val="ffd600"/>
                </a:solidFill>
                <a:latin typeface="Barlow"/>
                <a:ea typeface="Barlow"/>
              </a:rPr>
              <a:t>1.  </a:t>
            </a:r>
            <a:r>
              <a:rPr b="0" lang="en-AU" sz="1400" spc="-1" strike="noStrike">
                <a:solidFill>
                  <a:srgbClr val="ffffff"/>
                </a:solidFill>
                <a:latin typeface="Barlow"/>
                <a:ea typeface="Barlow"/>
              </a:rPr>
              <a:t>Consider how LLMs can be used in communication research</a:t>
            </a:r>
            <a:endParaRPr b="0" lang="en-AU" sz="1400" spc="-1" strike="noStrike"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1" lang="en-AU" sz="1400" spc="-1" strike="noStrike">
                <a:solidFill>
                  <a:srgbClr val="ffd600"/>
                </a:solidFill>
                <a:latin typeface="Barlow"/>
                <a:ea typeface="Barlow"/>
              </a:rPr>
              <a:t>2.</a:t>
            </a:r>
            <a:r>
              <a:rPr b="0" lang="en-AU" sz="1400" spc="-1" strike="noStrike">
                <a:solidFill>
                  <a:srgbClr val="ffffff"/>
                </a:solidFill>
                <a:latin typeface="Barlow"/>
                <a:ea typeface="Barlow"/>
              </a:rPr>
              <a:t> Reflect on our </a:t>
            </a:r>
            <a:r>
              <a:rPr b="1" lang="en-AU" sz="1400" spc="-1" strike="noStrike">
                <a:solidFill>
                  <a:srgbClr val="ffd600"/>
                </a:solidFill>
                <a:latin typeface="Barlow"/>
                <a:ea typeface="Barlow"/>
              </a:rPr>
              <a:t>assumptions</a:t>
            </a:r>
            <a:r>
              <a:rPr b="0" lang="en-AU" sz="1400" spc="-1" strike="noStrike">
                <a:solidFill>
                  <a:srgbClr val="ffffff"/>
                </a:solidFill>
                <a:latin typeface="Barlow"/>
                <a:ea typeface="Barlow"/>
              </a:rPr>
              <a:t> about LLMs and their role in research</a:t>
            </a:r>
            <a:endParaRPr b="0" lang="en-AU" sz="1400" spc="-1" strike="noStrike"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1" lang="en-AU" sz="1400" spc="-1" strike="noStrike">
                <a:solidFill>
                  <a:srgbClr val="ffd600"/>
                </a:solidFill>
                <a:latin typeface="Barlow"/>
                <a:ea typeface="Barlow"/>
              </a:rPr>
              <a:t>3.</a:t>
            </a:r>
            <a:r>
              <a:rPr b="0" lang="en-AU" sz="1400" spc="-1" strike="noStrike">
                <a:solidFill>
                  <a:srgbClr val="ffffff"/>
                </a:solidFill>
                <a:latin typeface="Barlow"/>
                <a:ea typeface="Barlow"/>
              </a:rPr>
              <a:t> Explore how LLMs may assist research processes (the </a:t>
            </a:r>
            <a:r>
              <a:rPr b="1" lang="en-AU" sz="1400" spc="-1" strike="noStrike">
                <a:solidFill>
                  <a:srgbClr val="ffd600"/>
                </a:solidFill>
                <a:latin typeface="Barlow"/>
                <a:ea typeface="Barlow"/>
              </a:rPr>
              <a:t>possibilities</a:t>
            </a:r>
            <a:r>
              <a:rPr b="0" lang="en-AU" sz="1400" spc="-1" strike="noStrike">
                <a:solidFill>
                  <a:srgbClr val="ffffff"/>
                </a:solidFill>
                <a:latin typeface="Barlow"/>
                <a:ea typeface="Barlow"/>
              </a:rPr>
              <a:t>)</a:t>
            </a:r>
            <a:endParaRPr b="0" lang="en-AU" sz="1400" spc="-1" strike="noStrike"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1" lang="en-AU" sz="1400" spc="-1" strike="noStrike">
                <a:solidFill>
                  <a:srgbClr val="ffd600"/>
                </a:solidFill>
                <a:latin typeface="Barlow"/>
                <a:ea typeface="Barlow"/>
              </a:rPr>
              <a:t>4.</a:t>
            </a:r>
            <a:r>
              <a:rPr b="0" lang="en-AU" sz="1400" spc="-1" strike="noStrike">
                <a:solidFill>
                  <a:srgbClr val="ffffff"/>
                </a:solidFill>
                <a:latin typeface="Barlow"/>
                <a:ea typeface="Barlow"/>
              </a:rPr>
              <a:t> Identify </a:t>
            </a:r>
            <a:r>
              <a:rPr b="1" lang="en-AU" sz="1400" spc="-1" strike="noStrike">
                <a:solidFill>
                  <a:srgbClr val="ffd600"/>
                </a:solidFill>
                <a:latin typeface="Barlow"/>
                <a:ea typeface="Barlow"/>
              </a:rPr>
              <a:t>risks</a:t>
            </a:r>
            <a:r>
              <a:rPr b="0" lang="en-AU" sz="1400" spc="-1" strike="noStrike">
                <a:solidFill>
                  <a:srgbClr val="ffffff"/>
                </a:solidFill>
                <a:latin typeface="Barlow"/>
                <a:ea typeface="Barlow"/>
              </a:rPr>
              <a:t>, limitations, and ethical considerations of LLM-assisted research</a:t>
            </a:r>
            <a:endParaRPr b="0" lang="en-AU" sz="1400" spc="-1" strike="noStrike">
              <a:latin typeface="Arial"/>
            </a:endParaRPr>
          </a:p>
        </p:txBody>
      </p:sp>
      <p:sp>
        <p:nvSpPr>
          <p:cNvPr id="157" name="Google Shape;98;p7"/>
          <p:cNvSpPr/>
          <p:nvPr/>
        </p:nvSpPr>
        <p:spPr>
          <a:xfrm>
            <a:off x="1160640" y="1647720"/>
            <a:ext cx="1576440" cy="1032120"/>
          </a:xfrm>
          <a:prstGeom prst="rect">
            <a:avLst/>
          </a:prstGeom>
          <a:solidFill>
            <a:srgbClr val="ffd6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400" spc="-1" strike="noStrike">
                <a:solidFill>
                  <a:srgbClr val="000000"/>
                </a:solidFill>
                <a:latin typeface="Barlow SemiBold"/>
                <a:ea typeface="Arial"/>
              </a:rPr>
              <a:t>LLMS IN COMMUNICATION RESEARCH</a:t>
            </a:r>
            <a:endParaRPr b="0" lang="en-AU" sz="1400" spc="-1" strike="noStrike">
              <a:latin typeface="Arial"/>
            </a:endParaRPr>
          </a:p>
        </p:txBody>
      </p:sp>
      <p:sp>
        <p:nvSpPr>
          <p:cNvPr id="158" name="Google Shape;98;p7"/>
          <p:cNvSpPr/>
          <p:nvPr/>
        </p:nvSpPr>
        <p:spPr>
          <a:xfrm>
            <a:off x="2895840" y="1647720"/>
            <a:ext cx="1576440" cy="1032120"/>
          </a:xfrm>
          <a:prstGeom prst="rect">
            <a:avLst/>
          </a:prstGeom>
          <a:solidFill>
            <a:srgbClr val="ffd6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400" spc="-1" strike="noStrike">
                <a:solidFill>
                  <a:srgbClr val="000000"/>
                </a:solidFill>
                <a:latin typeface="Barlow SemiBold"/>
                <a:ea typeface="Arial"/>
              </a:rPr>
              <a:t>PERTINENT QUESTIONS</a:t>
            </a:r>
            <a:endParaRPr b="0" lang="en-AU" sz="1400" spc="-1" strike="noStrike">
              <a:latin typeface="Arial"/>
            </a:endParaRPr>
          </a:p>
        </p:txBody>
      </p:sp>
      <p:sp>
        <p:nvSpPr>
          <p:cNvPr id="159" name="Google Shape;98;p7"/>
          <p:cNvSpPr/>
          <p:nvPr/>
        </p:nvSpPr>
        <p:spPr>
          <a:xfrm>
            <a:off x="4626720" y="1647720"/>
            <a:ext cx="1576440" cy="1032120"/>
          </a:xfrm>
          <a:prstGeom prst="rect">
            <a:avLst/>
          </a:prstGeom>
          <a:solidFill>
            <a:srgbClr val="ffd6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400" spc="-1" strike="noStrike">
                <a:solidFill>
                  <a:srgbClr val="000000"/>
                </a:solidFill>
                <a:latin typeface="Barlow SemiBold"/>
                <a:ea typeface="Arial"/>
              </a:rPr>
              <a:t>USING LLMS FOR NARRATIVE FRAMING</a:t>
            </a:r>
            <a:endParaRPr b="0" lang="en-AU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050" spc="-1" strike="noStrike">
                <a:solidFill>
                  <a:srgbClr val="000000"/>
                </a:solidFill>
                <a:latin typeface="Barlow SemiBold"/>
                <a:ea typeface="Arial"/>
              </a:rPr>
              <a:t>(Interactive session)</a:t>
            </a:r>
            <a:endParaRPr b="0" lang="en-AU" sz="1050" spc="-1" strike="noStrike">
              <a:latin typeface="Arial"/>
            </a:endParaRPr>
          </a:p>
        </p:txBody>
      </p:sp>
      <p:sp>
        <p:nvSpPr>
          <p:cNvPr id="160" name="Google Shape;98;p7"/>
          <p:cNvSpPr/>
          <p:nvPr/>
        </p:nvSpPr>
        <p:spPr>
          <a:xfrm>
            <a:off x="6357240" y="1647720"/>
            <a:ext cx="1576440" cy="1032120"/>
          </a:xfrm>
          <a:prstGeom prst="rect">
            <a:avLst/>
          </a:prstGeom>
          <a:solidFill>
            <a:srgbClr val="ffd6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400" spc="-1" strike="noStrike">
                <a:solidFill>
                  <a:srgbClr val="000000"/>
                </a:solidFill>
                <a:latin typeface="Barlow SemiBold"/>
                <a:ea typeface="Arial"/>
              </a:rPr>
              <a:t>DISCUSSION AND REFLECTIONS</a:t>
            </a:r>
            <a:endParaRPr b="0" lang="en-AU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500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1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1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1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1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96;p7"/>
          <p:cNvSpPr/>
          <p:nvPr/>
        </p:nvSpPr>
        <p:spPr>
          <a:xfrm>
            <a:off x="410400" y="405360"/>
            <a:ext cx="3182040" cy="118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3600" spc="-1" strike="noStrike">
                <a:solidFill>
                  <a:srgbClr val="000000"/>
                </a:solidFill>
                <a:latin typeface="Barlow SemiBold"/>
                <a:ea typeface="Barlow SemiBold"/>
              </a:rPr>
              <a:t>+ OURMISSION</a:t>
            </a:r>
            <a:endParaRPr b="0" lang="en-AU" sz="3600" spc="-1" strike="noStrike">
              <a:latin typeface="Arial"/>
            </a:endParaRPr>
          </a:p>
        </p:txBody>
      </p:sp>
      <p:sp>
        <p:nvSpPr>
          <p:cNvPr id="162" name="Rectangle 9"/>
          <p:cNvSpPr/>
          <p:nvPr/>
        </p:nvSpPr>
        <p:spPr>
          <a:xfrm>
            <a:off x="0" y="0"/>
            <a:ext cx="9143640" cy="514116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163" name="Google Shape;19;p24" descr="A black background with white text&#10;&#10;Description automatically generated"/>
          <p:cNvPicPr/>
          <p:nvPr/>
        </p:nvPicPr>
        <p:blipFill>
          <a:blip r:embed="rId1"/>
        </p:blipFill>
        <p:spPr>
          <a:xfrm>
            <a:off x="7934040" y="182880"/>
            <a:ext cx="904680" cy="974520"/>
          </a:xfrm>
          <a:prstGeom prst="rect">
            <a:avLst/>
          </a:prstGeom>
          <a:ln w="0">
            <a:noFill/>
          </a:ln>
        </p:spPr>
      </p:pic>
      <p:pic>
        <p:nvPicPr>
          <p:cNvPr id="164" name="Google Shape;18;p24" descr=""/>
          <p:cNvPicPr/>
          <p:nvPr/>
        </p:nvPicPr>
        <p:blipFill>
          <a:blip r:embed="rId2"/>
        </p:blipFill>
        <p:spPr>
          <a:xfrm rot="5400000">
            <a:off x="7649280" y="3681000"/>
            <a:ext cx="177120" cy="1939320"/>
          </a:xfrm>
          <a:prstGeom prst="rect">
            <a:avLst/>
          </a:prstGeom>
          <a:ln w="0">
            <a:noFill/>
          </a:ln>
        </p:spPr>
      </p:pic>
      <p:sp>
        <p:nvSpPr>
          <p:cNvPr id="165" name="Google Shape;98;p7"/>
          <p:cNvSpPr/>
          <p:nvPr/>
        </p:nvSpPr>
        <p:spPr>
          <a:xfrm>
            <a:off x="360000" y="360000"/>
            <a:ext cx="7573680" cy="554040"/>
          </a:xfrm>
          <a:prstGeom prst="rect">
            <a:avLst/>
          </a:prstGeom>
          <a:solidFill>
            <a:srgbClr val="ffd6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2800" spc="-1" strike="noStrike">
                <a:solidFill>
                  <a:srgbClr val="000000"/>
                </a:solidFill>
                <a:latin typeface="Barlow SemiBold"/>
                <a:ea typeface="Arial"/>
              </a:rPr>
              <a:t>+ REFRESHER: WHAT ARE LLMS?</a:t>
            </a:r>
            <a:endParaRPr b="0" lang="en-AU" sz="2800" spc="-1" strike="noStrike">
              <a:latin typeface="Arial"/>
            </a:endParaRPr>
          </a:p>
        </p:txBody>
      </p:sp>
      <p:sp>
        <p:nvSpPr>
          <p:cNvPr id="166" name="Google Shape;103;p8"/>
          <p:cNvSpPr/>
          <p:nvPr/>
        </p:nvSpPr>
        <p:spPr>
          <a:xfrm>
            <a:off x="569880" y="1510560"/>
            <a:ext cx="8039160" cy="518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50000"/>
              </a:lnSpc>
              <a:buNone/>
            </a:pPr>
            <a:endParaRPr b="0" lang="en-AU" sz="7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1" lang="en-AU" sz="1600" spc="-1" strike="noStrike">
                <a:solidFill>
                  <a:srgbClr val="ffd600"/>
                </a:solidFill>
                <a:latin typeface="Barlow"/>
                <a:ea typeface="Arial"/>
              </a:rPr>
              <a:t>AI systems </a:t>
            </a:r>
            <a:r>
              <a:rPr b="0" lang="en-AU" sz="1600" spc="-1" strike="noStrike">
                <a:solidFill>
                  <a:srgbClr val="ffffff"/>
                </a:solidFill>
                <a:latin typeface="Barlow"/>
                <a:ea typeface="Arial"/>
              </a:rPr>
              <a:t>trained on </a:t>
            </a:r>
            <a:r>
              <a:rPr b="1" lang="en-AU" sz="1600" spc="-1" strike="noStrike">
                <a:solidFill>
                  <a:srgbClr val="ffd600"/>
                </a:solidFill>
                <a:latin typeface="Barlow"/>
                <a:ea typeface="Arial"/>
              </a:rPr>
              <a:t>massive text data</a:t>
            </a:r>
            <a:r>
              <a:rPr b="1" lang="en-AU" sz="1600" spc="-1" strike="noStrike">
                <a:solidFill>
                  <a:srgbClr val="ffffff"/>
                </a:solidFill>
                <a:latin typeface="Barlow"/>
                <a:ea typeface="Arial"/>
              </a:rPr>
              <a:t> </a:t>
            </a:r>
            <a:r>
              <a:rPr b="0" lang="en-AU" sz="1600" spc="-1" strike="noStrike">
                <a:solidFill>
                  <a:srgbClr val="ffffff"/>
                </a:solidFill>
                <a:latin typeface="Barlow"/>
                <a:ea typeface="Arial"/>
              </a:rPr>
              <a:t>to generate human-like language</a:t>
            </a:r>
            <a:endParaRPr b="0" lang="en-AU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en-AU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1" lang="en-AU" sz="1600" spc="-1" strike="noStrike">
                <a:solidFill>
                  <a:srgbClr val="ffd600"/>
                </a:solidFill>
                <a:latin typeface="Barlow"/>
                <a:ea typeface="Arial"/>
              </a:rPr>
              <a:t>How do they work?</a:t>
            </a:r>
            <a:endParaRPr b="0" lang="en-AU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1" lang="en-AU" sz="1600" spc="-1" strike="noStrike">
                <a:solidFill>
                  <a:srgbClr val="ffd600"/>
                </a:solidFill>
                <a:latin typeface="Barlow"/>
                <a:ea typeface="Arial"/>
              </a:rPr>
              <a:t>     </a:t>
            </a:r>
            <a:r>
              <a:rPr b="0" lang="en-AU" sz="1600" spc="-1" strike="noStrike">
                <a:solidFill>
                  <a:srgbClr val="ffffff"/>
                </a:solidFill>
                <a:latin typeface="Barlow"/>
                <a:ea typeface="Arial"/>
              </a:rPr>
              <a:t>- Converts words and sub-words into </a:t>
            </a:r>
            <a:r>
              <a:rPr b="1" lang="en-AU" sz="1600" spc="-1" strike="noStrike">
                <a:solidFill>
                  <a:srgbClr val="ffd600"/>
                </a:solidFill>
                <a:latin typeface="Barlow"/>
                <a:ea typeface="Arial"/>
              </a:rPr>
              <a:t>tokens</a:t>
            </a:r>
            <a:endParaRPr b="0" lang="en-AU" sz="1600" spc="-1" strike="noStrike">
              <a:latin typeface="Arial"/>
            </a:endParaRPr>
          </a:p>
          <a:p>
            <a:pPr marL="358920" indent="-358920">
              <a:lnSpc>
                <a:spcPct val="150000"/>
              </a:lnSpc>
              <a:buClr>
                <a:srgbClr val="000000"/>
              </a:buClr>
              <a:buFont typeface="Arial"/>
              <a:buChar char="-"/>
            </a:pPr>
            <a:r>
              <a:rPr b="0" lang="en-AU" sz="1600" spc="-1" strike="noStrike">
                <a:solidFill>
                  <a:srgbClr val="ffffff"/>
                </a:solidFill>
                <a:latin typeface="Barlow"/>
                <a:ea typeface="Arial"/>
              </a:rPr>
              <a:t>- </a:t>
            </a:r>
            <a:r>
              <a:rPr b="1" lang="en-AU" sz="1600" spc="-1" strike="noStrike">
                <a:solidFill>
                  <a:srgbClr val="ffd600"/>
                </a:solidFill>
                <a:latin typeface="Barlow"/>
                <a:ea typeface="Arial"/>
              </a:rPr>
              <a:t>Predict </a:t>
            </a:r>
            <a:r>
              <a:rPr b="0" lang="en-AU" sz="1600" spc="-1" strike="noStrike">
                <a:solidFill>
                  <a:srgbClr val="ffffff"/>
                </a:solidFill>
                <a:latin typeface="Barlow"/>
                <a:ea typeface="Arial"/>
              </a:rPr>
              <a:t>next token(s) to generate based on </a:t>
            </a:r>
            <a:r>
              <a:rPr b="1" lang="en-AU" sz="1600" spc="-1" strike="noStrike">
                <a:solidFill>
                  <a:srgbClr val="ffd600"/>
                </a:solidFill>
                <a:latin typeface="Barlow"/>
                <a:ea typeface="Arial"/>
              </a:rPr>
              <a:t>patterns</a:t>
            </a:r>
            <a:r>
              <a:rPr b="0" lang="en-AU" sz="1600" spc="-1" strike="noStrike">
                <a:solidFill>
                  <a:srgbClr val="ffffff"/>
                </a:solidFill>
                <a:latin typeface="Barlow"/>
                <a:ea typeface="Arial"/>
              </a:rPr>
              <a:t> present in training data</a:t>
            </a:r>
            <a:endParaRPr b="0" lang="en-AU" sz="1600" spc="-1" strike="noStrike">
              <a:latin typeface="Arial"/>
            </a:endParaRPr>
          </a:p>
          <a:p>
            <a:pPr marL="358920" indent="-358920">
              <a:lnSpc>
                <a:spcPct val="150000"/>
              </a:lnSpc>
              <a:buClr>
                <a:srgbClr val="000000"/>
              </a:buClr>
              <a:buFont typeface="Arial"/>
              <a:buChar char="-"/>
            </a:pPr>
            <a:endParaRPr b="0" lang="en-AU" sz="1600" spc="-1" strike="noStrike">
              <a:latin typeface="Arial"/>
            </a:endParaRPr>
          </a:p>
          <a:p>
            <a:pPr marL="358920" indent="-358920">
              <a:lnSpc>
                <a:spcPct val="150000"/>
              </a:lnSpc>
              <a:buClr>
                <a:srgbClr val="000000"/>
              </a:buClr>
              <a:buFont typeface="Arial"/>
              <a:buChar char="-"/>
            </a:pPr>
            <a:r>
              <a:rPr b="0" lang="en-AU" sz="1600" spc="-1" strike="noStrike">
                <a:solidFill>
                  <a:srgbClr val="ffffff"/>
                </a:solidFill>
                <a:highlight>
                  <a:srgbClr val="ff00ff"/>
                </a:highlight>
                <a:latin typeface="Barlow"/>
                <a:ea typeface="Arial"/>
              </a:rPr>
              <a:t> </a:t>
            </a:r>
            <a:endParaRPr b="0" lang="en-AU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en-AU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en-AU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AU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AU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AU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AU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96;p7"/>
          <p:cNvSpPr/>
          <p:nvPr/>
        </p:nvSpPr>
        <p:spPr>
          <a:xfrm>
            <a:off x="410400" y="405360"/>
            <a:ext cx="3182040" cy="118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3600" spc="-1" strike="noStrike">
                <a:solidFill>
                  <a:srgbClr val="000000"/>
                </a:solidFill>
                <a:latin typeface="Barlow SemiBold"/>
                <a:ea typeface="Barlow SemiBold"/>
              </a:rPr>
              <a:t>+ OURMISSION</a:t>
            </a:r>
            <a:endParaRPr b="0" lang="en-AU" sz="3600" spc="-1" strike="noStrike">
              <a:latin typeface="Arial"/>
            </a:endParaRPr>
          </a:p>
        </p:txBody>
      </p:sp>
      <p:sp>
        <p:nvSpPr>
          <p:cNvPr id="168" name="Rectangle 9"/>
          <p:cNvSpPr/>
          <p:nvPr/>
        </p:nvSpPr>
        <p:spPr>
          <a:xfrm>
            <a:off x="0" y="0"/>
            <a:ext cx="9143640" cy="514116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169" name="Google Shape;19;p24" descr="A black background with white text&#10;&#10;Description automatically generated"/>
          <p:cNvPicPr/>
          <p:nvPr/>
        </p:nvPicPr>
        <p:blipFill>
          <a:blip r:embed="rId1"/>
        </p:blipFill>
        <p:spPr>
          <a:xfrm>
            <a:off x="7934040" y="182880"/>
            <a:ext cx="904680" cy="974520"/>
          </a:xfrm>
          <a:prstGeom prst="rect">
            <a:avLst/>
          </a:prstGeom>
          <a:ln w="0">
            <a:noFill/>
          </a:ln>
        </p:spPr>
      </p:pic>
      <p:pic>
        <p:nvPicPr>
          <p:cNvPr id="170" name="Google Shape;18;p24" descr=""/>
          <p:cNvPicPr/>
          <p:nvPr/>
        </p:nvPicPr>
        <p:blipFill>
          <a:blip r:embed="rId2"/>
        </p:blipFill>
        <p:spPr>
          <a:xfrm rot="5400000">
            <a:off x="7649280" y="3681000"/>
            <a:ext cx="177120" cy="1939320"/>
          </a:xfrm>
          <a:prstGeom prst="rect">
            <a:avLst/>
          </a:prstGeom>
          <a:ln w="0">
            <a:noFill/>
          </a:ln>
        </p:spPr>
      </p:pic>
      <p:sp>
        <p:nvSpPr>
          <p:cNvPr id="171" name="Google Shape;98;p7"/>
          <p:cNvSpPr/>
          <p:nvPr/>
        </p:nvSpPr>
        <p:spPr>
          <a:xfrm>
            <a:off x="360000" y="360000"/>
            <a:ext cx="7573680" cy="554040"/>
          </a:xfrm>
          <a:prstGeom prst="rect">
            <a:avLst/>
          </a:prstGeom>
          <a:solidFill>
            <a:srgbClr val="ffd6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2800" spc="-1" strike="noStrike">
                <a:solidFill>
                  <a:srgbClr val="000000"/>
                </a:solidFill>
                <a:latin typeface="Barlow SemiBold"/>
                <a:ea typeface="Arial"/>
              </a:rPr>
              <a:t>+ LLMS: THINGS TO NOTE</a:t>
            </a:r>
            <a:endParaRPr b="0" lang="en-AU" sz="2800" spc="-1" strike="noStrike">
              <a:latin typeface="Arial"/>
            </a:endParaRPr>
          </a:p>
        </p:txBody>
      </p:sp>
      <p:sp>
        <p:nvSpPr>
          <p:cNvPr id="172" name="Google Shape;103;p8"/>
          <p:cNvSpPr/>
          <p:nvPr/>
        </p:nvSpPr>
        <p:spPr>
          <a:xfrm>
            <a:off x="612000" y="1447200"/>
            <a:ext cx="8039160" cy="397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50000"/>
              </a:lnSpc>
              <a:buNone/>
            </a:pPr>
            <a:endParaRPr b="0" lang="en-AU" sz="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-"/>
            </a:pPr>
            <a:r>
              <a:rPr b="0" lang="en-AU" sz="1600" spc="-1" strike="noStrike">
                <a:solidFill>
                  <a:srgbClr val="ffffff"/>
                </a:solidFill>
                <a:latin typeface="Barlow"/>
                <a:ea typeface="Arial"/>
              </a:rPr>
              <a:t>- Lack of reproducible outputs (</a:t>
            </a:r>
            <a:r>
              <a:rPr b="1" lang="en-AU" sz="1600" spc="-1" strike="noStrike">
                <a:solidFill>
                  <a:srgbClr val="ffd600"/>
                </a:solidFill>
                <a:latin typeface="Barlow"/>
                <a:ea typeface="Arial"/>
              </a:rPr>
              <a:t>non-determinism</a:t>
            </a:r>
            <a:r>
              <a:rPr b="0" lang="en-AU" sz="1600" spc="-1" strike="noStrike">
                <a:solidFill>
                  <a:srgbClr val="ffffff"/>
                </a:solidFill>
                <a:latin typeface="Barlow"/>
                <a:ea typeface="Arial"/>
              </a:rPr>
              <a:t>)</a:t>
            </a:r>
            <a:endParaRPr b="0" lang="en-AU" sz="16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Font typeface="Arial"/>
              <a:buChar char="-"/>
            </a:pPr>
            <a:r>
              <a:rPr b="0" lang="en-AU" sz="1600" spc="-1" strike="noStrike">
                <a:solidFill>
                  <a:srgbClr val="ffffff"/>
                </a:solidFill>
                <a:latin typeface="Barlow"/>
                <a:ea typeface="Arial"/>
              </a:rPr>
              <a:t>- </a:t>
            </a:r>
            <a:r>
              <a:rPr b="0" lang="en-AU" sz="1400" spc="-1" strike="noStrike">
                <a:solidFill>
                  <a:srgbClr val="ffffff"/>
                </a:solidFill>
                <a:latin typeface="Barlow"/>
                <a:ea typeface="Arial"/>
              </a:rPr>
              <a:t>Exacerbated by rapid evolution of models</a:t>
            </a:r>
            <a:endParaRPr b="0" lang="en-AU" sz="1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Font typeface="Arial"/>
              <a:buChar char="-"/>
            </a:pPr>
            <a:r>
              <a:rPr b="0" lang="en-AU" sz="1400" spc="-1" strike="noStrike">
                <a:solidFill>
                  <a:srgbClr val="ffffff"/>
                </a:solidFill>
                <a:latin typeface="Barlow"/>
                <a:ea typeface="Arial"/>
              </a:rPr>
              <a:t>- Sensitive to slight alterations in prompting</a:t>
            </a: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AU" sz="105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Font typeface="Arial"/>
              <a:buChar char="-"/>
            </a:pPr>
            <a:r>
              <a:rPr b="0" lang="en-AU" sz="1600" spc="-1" strike="noStrike">
                <a:solidFill>
                  <a:srgbClr val="ffffff"/>
                </a:solidFill>
                <a:latin typeface="Barlow"/>
                <a:ea typeface="Arial"/>
              </a:rPr>
              <a:t>- </a:t>
            </a:r>
            <a:r>
              <a:rPr b="1" lang="en-AU" sz="1600" spc="-1" strike="noStrike">
                <a:solidFill>
                  <a:srgbClr val="ffd600"/>
                </a:solidFill>
                <a:latin typeface="Barlow"/>
                <a:ea typeface="Arial"/>
              </a:rPr>
              <a:t>Bias</a:t>
            </a:r>
            <a:r>
              <a:rPr b="0" lang="en-AU" sz="1600" spc="-1" strike="noStrike">
                <a:solidFill>
                  <a:srgbClr val="ffffff"/>
                </a:solidFill>
                <a:latin typeface="Barlow"/>
                <a:ea typeface="Arial"/>
              </a:rPr>
              <a:t> in the training data produces biased outputs</a:t>
            </a:r>
            <a:endParaRPr b="0" lang="en-AU" sz="16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Font typeface="Arial"/>
              <a:buChar char="-"/>
            </a:pPr>
            <a:r>
              <a:rPr b="0" lang="en-AU" sz="1600" spc="-1" strike="noStrike">
                <a:solidFill>
                  <a:srgbClr val="ffffff"/>
                </a:solidFill>
                <a:latin typeface="Barlow"/>
                <a:ea typeface="Arial"/>
              </a:rPr>
              <a:t>- </a:t>
            </a:r>
            <a:r>
              <a:rPr b="0" lang="en-AU" sz="1400" spc="-1" strike="noStrike">
                <a:solidFill>
                  <a:srgbClr val="ffffff"/>
                </a:solidFill>
                <a:latin typeface="Barlow"/>
                <a:ea typeface="Arial"/>
              </a:rPr>
              <a:t>Products of dominant cultural norms</a:t>
            </a: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AU" sz="105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Font typeface="Arial"/>
              <a:buChar char="-"/>
            </a:pPr>
            <a:r>
              <a:rPr b="0" lang="en-AU" sz="1600" spc="-1" strike="noStrike">
                <a:solidFill>
                  <a:srgbClr val="ffffff"/>
                </a:solidFill>
                <a:latin typeface="Barlow"/>
                <a:ea typeface="Arial"/>
              </a:rPr>
              <a:t>- Potential to </a:t>
            </a:r>
            <a:r>
              <a:rPr b="1" lang="en-AU" sz="1600" spc="-1" strike="noStrike">
                <a:solidFill>
                  <a:srgbClr val="ffd600"/>
                </a:solidFill>
                <a:latin typeface="Barlow"/>
                <a:ea typeface="Arial"/>
              </a:rPr>
              <a:t>hallucinate</a:t>
            </a:r>
            <a:endParaRPr b="0" lang="en-AU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en-AU" sz="5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Font typeface="Arial"/>
              <a:buChar char="-"/>
            </a:pPr>
            <a:r>
              <a:rPr b="0" lang="en-AU" sz="1600" spc="-1" strike="noStrike">
                <a:solidFill>
                  <a:srgbClr val="ffffff"/>
                </a:solidFill>
                <a:latin typeface="Barlow"/>
                <a:ea typeface="Arial"/>
              </a:rPr>
              <a:t>- Limited </a:t>
            </a:r>
            <a:r>
              <a:rPr b="1" lang="en-AU" sz="1600" spc="-1" strike="noStrike">
                <a:solidFill>
                  <a:srgbClr val="ffd600"/>
                </a:solidFill>
                <a:latin typeface="Barlow"/>
                <a:ea typeface="Arial"/>
              </a:rPr>
              <a:t>transparency</a:t>
            </a:r>
            <a:r>
              <a:rPr b="0" lang="en-AU" sz="1600" spc="-1" strike="noStrike">
                <a:solidFill>
                  <a:srgbClr val="ffffff"/>
                </a:solidFill>
                <a:latin typeface="Barlow"/>
                <a:ea typeface="Arial"/>
              </a:rPr>
              <a:t> (‘black box’ models)</a:t>
            </a:r>
            <a:endParaRPr b="0" lang="en-AU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en-AU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AU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AU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AU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AU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96;p7"/>
          <p:cNvSpPr/>
          <p:nvPr/>
        </p:nvSpPr>
        <p:spPr>
          <a:xfrm>
            <a:off x="410400" y="405360"/>
            <a:ext cx="3182040" cy="118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3600" spc="-1" strike="noStrike">
                <a:solidFill>
                  <a:srgbClr val="000000"/>
                </a:solidFill>
                <a:latin typeface="Barlow SemiBold"/>
                <a:ea typeface="Barlow SemiBold"/>
              </a:rPr>
              <a:t>+ OURMISSION</a:t>
            </a:r>
            <a:endParaRPr b="0" lang="en-AU" sz="3600" spc="-1" strike="noStrike">
              <a:latin typeface="Arial"/>
            </a:endParaRPr>
          </a:p>
        </p:txBody>
      </p:sp>
      <p:sp>
        <p:nvSpPr>
          <p:cNvPr id="174" name="Rectangle 9"/>
          <p:cNvSpPr/>
          <p:nvPr/>
        </p:nvSpPr>
        <p:spPr>
          <a:xfrm>
            <a:off x="-182880" y="-96480"/>
            <a:ext cx="9143640" cy="514116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175" name="Google Shape;19;p24" descr="A black background with white text&#10;&#10;Description automatically generated"/>
          <p:cNvPicPr/>
          <p:nvPr/>
        </p:nvPicPr>
        <p:blipFill>
          <a:blip r:embed="rId1"/>
        </p:blipFill>
        <p:spPr>
          <a:xfrm>
            <a:off x="7934040" y="182880"/>
            <a:ext cx="904680" cy="974520"/>
          </a:xfrm>
          <a:prstGeom prst="rect">
            <a:avLst/>
          </a:prstGeom>
          <a:ln w="0">
            <a:noFill/>
          </a:ln>
        </p:spPr>
      </p:pic>
      <p:pic>
        <p:nvPicPr>
          <p:cNvPr id="176" name="Google Shape;18;p24" descr=""/>
          <p:cNvPicPr/>
          <p:nvPr/>
        </p:nvPicPr>
        <p:blipFill>
          <a:blip r:embed="rId2"/>
        </p:blipFill>
        <p:spPr>
          <a:xfrm rot="5400000">
            <a:off x="7649280" y="3681000"/>
            <a:ext cx="177120" cy="1939320"/>
          </a:xfrm>
          <a:prstGeom prst="rect">
            <a:avLst/>
          </a:prstGeom>
          <a:ln w="0">
            <a:noFill/>
          </a:ln>
        </p:spPr>
      </p:pic>
      <p:sp>
        <p:nvSpPr>
          <p:cNvPr id="177" name="Google Shape;98;p7"/>
          <p:cNvSpPr/>
          <p:nvPr/>
        </p:nvSpPr>
        <p:spPr>
          <a:xfrm>
            <a:off x="360000" y="360000"/>
            <a:ext cx="7573680" cy="554040"/>
          </a:xfrm>
          <a:prstGeom prst="rect">
            <a:avLst/>
          </a:prstGeom>
          <a:solidFill>
            <a:srgbClr val="ffd6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2800" spc="-1" strike="noStrike">
                <a:solidFill>
                  <a:srgbClr val="000000"/>
                </a:solidFill>
                <a:latin typeface="Barlow SemiBold"/>
                <a:ea typeface="Arial"/>
              </a:rPr>
              <a:t>+ LLMS IN COMMUNICATION RESEARCH</a:t>
            </a:r>
            <a:endParaRPr b="0" lang="en-AU" sz="2800" spc="-1" strike="noStrike">
              <a:latin typeface="Arial"/>
            </a:endParaRPr>
          </a:p>
        </p:txBody>
      </p:sp>
      <p:sp>
        <p:nvSpPr>
          <p:cNvPr id="178" name="Google Shape;103;p8"/>
          <p:cNvSpPr/>
          <p:nvPr/>
        </p:nvSpPr>
        <p:spPr>
          <a:xfrm>
            <a:off x="569880" y="1513800"/>
            <a:ext cx="7207560" cy="338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r>
              <a:rPr b="1" lang="en-AU" sz="1600" spc="-1" strike="noStrike">
                <a:solidFill>
                  <a:srgbClr val="ffd600"/>
                </a:solidFill>
                <a:latin typeface="Barlow"/>
                <a:ea typeface="Barlow"/>
              </a:rPr>
              <a:t>Existing uses</a:t>
            </a:r>
            <a:endParaRPr b="0" lang="en-AU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600" spc="-1" strike="noStrike">
                <a:solidFill>
                  <a:srgbClr val="ffffff"/>
                </a:solidFill>
                <a:latin typeface="Barlow"/>
                <a:ea typeface="Barlow"/>
              </a:rPr>
              <a:t>    </a:t>
            </a:r>
            <a:r>
              <a:rPr b="0" lang="en-AU" sz="1600" spc="-1" strike="noStrike">
                <a:solidFill>
                  <a:srgbClr val="ffffff"/>
                </a:solidFill>
                <a:latin typeface="Barlow"/>
                <a:ea typeface="Barlow"/>
              </a:rPr>
              <a:t>- Text classification and extraction </a:t>
            </a:r>
            <a:r>
              <a:rPr b="0" lang="en-AU" sz="1100" spc="-1" strike="noStrike">
                <a:solidFill>
                  <a:srgbClr val="ffffff"/>
                </a:solidFill>
                <a:latin typeface="Barlow"/>
                <a:ea typeface="Barlow"/>
              </a:rPr>
              <a:t>(Kostina</a:t>
            </a:r>
            <a:r>
              <a:rPr b="0" lang="en-AU" sz="1100" spc="-1" strike="noStrike">
                <a:solidFill>
                  <a:srgbClr val="ffffff"/>
                </a:solidFill>
                <a:latin typeface="Barlow"/>
                <a:ea typeface="Barlow"/>
              </a:rPr>
              <a:t> et al., 2025)</a:t>
            </a:r>
            <a:endParaRPr b="0" lang="en-AU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600" spc="-1" strike="noStrike">
                <a:solidFill>
                  <a:srgbClr val="ffffff"/>
                </a:solidFill>
                <a:latin typeface="Barlow"/>
                <a:ea typeface="Barlow"/>
              </a:rPr>
              <a:t>    </a:t>
            </a:r>
            <a:r>
              <a:rPr b="0" lang="en-AU" sz="1600" spc="-1" strike="noStrike">
                <a:solidFill>
                  <a:srgbClr val="ffffff"/>
                </a:solidFill>
                <a:latin typeface="Barlow"/>
                <a:ea typeface="Barlow"/>
              </a:rPr>
              <a:t>- Text summarisation </a:t>
            </a:r>
            <a:r>
              <a:rPr b="0" lang="en-AU" sz="1100" spc="-1" strike="noStrike">
                <a:solidFill>
                  <a:srgbClr val="ffffff"/>
                </a:solidFill>
                <a:latin typeface="Barlow"/>
                <a:ea typeface="Barlow"/>
              </a:rPr>
              <a:t>(Zhang</a:t>
            </a:r>
            <a:r>
              <a:rPr b="0" lang="en-AU" sz="1100" spc="-1" strike="noStrike">
                <a:solidFill>
                  <a:srgbClr val="ffffff"/>
                </a:solidFill>
                <a:latin typeface="Barlow"/>
                <a:ea typeface="Barlow"/>
              </a:rPr>
              <a:t> et al., 2023)</a:t>
            </a:r>
            <a:endParaRPr b="0" lang="en-AU" sz="11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AU" sz="1600" spc="-1" strike="noStrike">
                <a:solidFill>
                  <a:srgbClr val="ffffff"/>
                </a:solidFill>
                <a:latin typeface="Barlow"/>
                <a:ea typeface="Barlow"/>
              </a:rPr>
              <a:t>- Content coding </a:t>
            </a:r>
            <a:r>
              <a:rPr b="0" lang="en-AU" sz="1100" spc="-1" strike="noStrike">
                <a:solidFill>
                  <a:srgbClr val="ffffff"/>
                </a:solidFill>
                <a:latin typeface="Barlow"/>
                <a:ea typeface="Barlow"/>
              </a:rPr>
              <a:t>(Chew et al., 2023; Rytting et al., 2023)</a:t>
            </a:r>
            <a:endParaRPr b="0" lang="en-AU" sz="11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endParaRPr b="0" lang="en-AU" sz="11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r>
              <a:rPr b="1" lang="en-AU" sz="1600" spc="-1" strike="noStrike">
                <a:solidFill>
                  <a:srgbClr val="ffd600"/>
                </a:solidFill>
                <a:latin typeface="Barlow"/>
                <a:ea typeface="Barlow"/>
              </a:rPr>
              <a:t>Current best practices</a:t>
            </a:r>
            <a:endParaRPr b="0" lang="en-AU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AU" sz="1600" spc="-1" strike="noStrike">
                <a:solidFill>
                  <a:srgbClr val="ffffff"/>
                </a:solidFill>
                <a:latin typeface="Barlow"/>
                <a:ea typeface="Barlow"/>
              </a:rPr>
              <a:t>- As </a:t>
            </a:r>
            <a:r>
              <a:rPr b="1" lang="en-AU" sz="1600" spc="-1" strike="noStrike">
                <a:solidFill>
                  <a:srgbClr val="ffd600"/>
                </a:solidFill>
                <a:latin typeface="Barlow"/>
                <a:ea typeface="Barlow"/>
              </a:rPr>
              <a:t>assistants</a:t>
            </a:r>
            <a:r>
              <a:rPr b="0" lang="en-AU" sz="1600" spc="-1" strike="noStrike">
                <a:solidFill>
                  <a:srgbClr val="ffffff"/>
                </a:solidFill>
                <a:latin typeface="Barlow"/>
                <a:ea typeface="Barlow"/>
              </a:rPr>
              <a:t> to humans</a:t>
            </a:r>
            <a:endParaRPr b="0" lang="en-AU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AU" sz="1600" spc="-1" strike="noStrike">
                <a:solidFill>
                  <a:srgbClr val="000000"/>
                </a:solidFill>
                <a:latin typeface="Barlow"/>
                <a:ea typeface="Barlow"/>
              </a:rPr>
              <a:t>-    </a:t>
            </a:r>
            <a:r>
              <a:rPr b="0" lang="en-AU" sz="1400" spc="-1" strike="noStrike">
                <a:solidFill>
                  <a:srgbClr val="ffffff"/>
                </a:solidFill>
                <a:latin typeface="Barlow"/>
                <a:ea typeface="Barlow"/>
              </a:rPr>
              <a:t>- LLM does the ‘grunt work’, human does the interpretation</a:t>
            </a:r>
            <a:endParaRPr b="0" lang="en-AU" sz="1400" spc="-1" strike="noStrike"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AU" sz="1600" spc="-1" strike="noStrike">
                <a:solidFill>
                  <a:srgbClr val="ffffff"/>
                </a:solidFill>
                <a:latin typeface="Barlow"/>
                <a:ea typeface="Barlow"/>
              </a:rPr>
              <a:t>- Comparison against human-generated      </a:t>
            </a:r>
            <a:r>
              <a:rPr b="1" lang="en-AU" sz="1600" spc="-1" strike="noStrike">
                <a:solidFill>
                  <a:srgbClr val="ffd600"/>
                </a:solidFill>
                <a:latin typeface="Barlow"/>
                <a:ea typeface="Barlow"/>
              </a:rPr>
              <a:t>gold standards </a:t>
            </a:r>
            <a:endParaRPr b="0" lang="en-AU" sz="1600" spc="-1" strike="noStrike"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AU" sz="1600" spc="-1" strike="noStrike">
                <a:solidFill>
                  <a:srgbClr val="ffffff"/>
                </a:solidFill>
                <a:latin typeface="Barlow"/>
                <a:ea typeface="Barlow"/>
              </a:rPr>
              <a:t>- Outputs subject to agreement metrics to evaluate accuracy, reliability, etc.</a:t>
            </a:r>
            <a:endParaRPr b="0" lang="en-AU" sz="1600" spc="-1" strike="noStrike">
              <a:latin typeface="Arial"/>
            </a:endParaRPr>
          </a:p>
        </p:txBody>
      </p:sp>
      <p:sp>
        <p:nvSpPr>
          <p:cNvPr id="179" name="Star: 5 Points 3"/>
          <p:cNvSpPr/>
          <p:nvPr/>
        </p:nvSpPr>
        <p:spPr>
          <a:xfrm>
            <a:off x="7127280" y="3908160"/>
            <a:ext cx="252720" cy="2318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d600"/>
          </a:solidFill>
          <a:ln>
            <a:solidFill>
              <a:srgbClr val="6f5d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Star: 5 Points 4"/>
          <p:cNvSpPr/>
          <p:nvPr/>
        </p:nvSpPr>
        <p:spPr>
          <a:xfrm>
            <a:off x="5040000" y="3908160"/>
            <a:ext cx="252720" cy="2318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d600"/>
          </a:solidFill>
          <a:ln>
            <a:solidFill>
              <a:srgbClr val="6f5d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96;p7"/>
          <p:cNvSpPr/>
          <p:nvPr/>
        </p:nvSpPr>
        <p:spPr>
          <a:xfrm>
            <a:off x="410400" y="405360"/>
            <a:ext cx="3182040" cy="118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3600" spc="-1" strike="noStrike">
                <a:solidFill>
                  <a:srgbClr val="000000"/>
                </a:solidFill>
                <a:latin typeface="Barlow SemiBold"/>
                <a:ea typeface="Barlow SemiBold"/>
              </a:rPr>
              <a:t>+ OURMISSION</a:t>
            </a:r>
            <a:endParaRPr b="0" lang="en-AU" sz="3600" spc="-1" strike="noStrike">
              <a:latin typeface="Arial"/>
            </a:endParaRPr>
          </a:p>
        </p:txBody>
      </p:sp>
      <p:sp>
        <p:nvSpPr>
          <p:cNvPr id="182" name="Rectangle 9"/>
          <p:cNvSpPr/>
          <p:nvPr/>
        </p:nvSpPr>
        <p:spPr>
          <a:xfrm>
            <a:off x="0" y="0"/>
            <a:ext cx="9143640" cy="514116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183" name="Google Shape;19;p24" descr="A black background with white text&#10;&#10;Description automatically generated"/>
          <p:cNvPicPr/>
          <p:nvPr/>
        </p:nvPicPr>
        <p:blipFill>
          <a:blip r:embed="rId1"/>
        </p:blipFill>
        <p:spPr>
          <a:xfrm>
            <a:off x="7934040" y="182880"/>
            <a:ext cx="904680" cy="974520"/>
          </a:xfrm>
          <a:prstGeom prst="rect">
            <a:avLst/>
          </a:prstGeom>
          <a:ln w="0">
            <a:noFill/>
          </a:ln>
        </p:spPr>
      </p:pic>
      <p:pic>
        <p:nvPicPr>
          <p:cNvPr id="184" name="Google Shape;18;p24" descr=""/>
          <p:cNvPicPr/>
          <p:nvPr/>
        </p:nvPicPr>
        <p:blipFill>
          <a:blip r:embed="rId2"/>
        </p:blipFill>
        <p:spPr>
          <a:xfrm rot="5400000">
            <a:off x="7649280" y="3681000"/>
            <a:ext cx="177120" cy="1939320"/>
          </a:xfrm>
          <a:prstGeom prst="rect">
            <a:avLst/>
          </a:prstGeom>
          <a:ln w="0">
            <a:noFill/>
          </a:ln>
        </p:spPr>
      </p:pic>
      <p:sp>
        <p:nvSpPr>
          <p:cNvPr id="185" name="Google Shape;98;p7"/>
          <p:cNvSpPr/>
          <p:nvPr/>
        </p:nvSpPr>
        <p:spPr>
          <a:xfrm>
            <a:off x="360000" y="360000"/>
            <a:ext cx="7573680" cy="554040"/>
          </a:xfrm>
          <a:prstGeom prst="rect">
            <a:avLst/>
          </a:prstGeom>
          <a:solidFill>
            <a:srgbClr val="ffd6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2800" spc="-1" strike="noStrike">
                <a:solidFill>
                  <a:srgbClr val="000000"/>
                </a:solidFill>
                <a:latin typeface="Barlow SemiBold"/>
                <a:ea typeface="Arial"/>
              </a:rPr>
              <a:t>+ PERTINENT QUESTIONS</a:t>
            </a:r>
            <a:endParaRPr b="0" lang="en-AU" sz="2800" spc="-1" strike="noStrike">
              <a:latin typeface="Arial"/>
            </a:endParaRPr>
          </a:p>
        </p:txBody>
      </p:sp>
      <p:sp>
        <p:nvSpPr>
          <p:cNvPr id="186" name="Google Shape;103;p8"/>
          <p:cNvSpPr/>
          <p:nvPr/>
        </p:nvSpPr>
        <p:spPr>
          <a:xfrm>
            <a:off x="569880" y="1515960"/>
            <a:ext cx="7710120" cy="276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AU" sz="1600" spc="-1" strike="noStrike">
                <a:solidFill>
                  <a:srgbClr val="ffd600"/>
                </a:solidFill>
                <a:latin typeface="Barlow"/>
                <a:ea typeface="Barlow"/>
              </a:rPr>
              <a:t>1. </a:t>
            </a:r>
            <a:r>
              <a:rPr b="0" lang="en-AU" sz="1600" spc="-1" strike="noStrike">
                <a:solidFill>
                  <a:srgbClr val="ffffff"/>
                </a:solidFill>
                <a:latin typeface="Barlow"/>
                <a:ea typeface="Barlow"/>
              </a:rPr>
              <a:t>What is the role of the human researcher in LLM-assisted research?</a:t>
            </a:r>
            <a:endParaRPr b="0" lang="en-AU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AU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AU" sz="1600" spc="-1" strike="noStrike">
                <a:solidFill>
                  <a:srgbClr val="ffd600"/>
                </a:solidFill>
                <a:latin typeface="Barlow"/>
                <a:ea typeface="Barlow"/>
              </a:rPr>
              <a:t>2. </a:t>
            </a:r>
            <a:r>
              <a:rPr b="0" lang="en-AU" sz="1600" spc="-1" strike="noStrike">
                <a:solidFill>
                  <a:srgbClr val="ffffff"/>
                </a:solidFill>
                <a:latin typeface="Barlow"/>
                <a:ea typeface="Barlow"/>
              </a:rPr>
              <a:t>What is the impact of embedded bias in these models?</a:t>
            </a:r>
            <a:endParaRPr b="0" lang="en-AU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AU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AU" sz="1600" spc="-1" strike="noStrike">
                <a:solidFill>
                  <a:srgbClr val="ffd600"/>
                </a:solidFill>
                <a:latin typeface="Barlow"/>
                <a:ea typeface="Barlow"/>
              </a:rPr>
              <a:t>3. </a:t>
            </a:r>
            <a:r>
              <a:rPr b="0" lang="en-AU" sz="1600" spc="-1" strike="noStrike">
                <a:solidFill>
                  <a:srgbClr val="ffffff"/>
                </a:solidFill>
                <a:latin typeface="Barlow"/>
                <a:ea typeface="Barlow"/>
              </a:rPr>
              <a:t>How can we ensure the validity of LLM-assisted research?</a:t>
            </a:r>
            <a:endParaRPr b="0" lang="en-AU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AU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AU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AU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600" spc="-1" strike="noStrike">
                <a:solidFill>
                  <a:srgbClr val="ffffff"/>
                </a:solidFill>
                <a:latin typeface="Barlow"/>
                <a:ea typeface="Barlow"/>
              </a:rPr>
              <a:t>… </a:t>
            </a:r>
            <a:r>
              <a:rPr b="0" lang="en-AU" sz="1600" spc="-1" strike="noStrike">
                <a:solidFill>
                  <a:srgbClr val="ffffff"/>
                </a:solidFill>
                <a:latin typeface="Barlow"/>
                <a:ea typeface="Barlow"/>
              </a:rPr>
              <a:t>What are our </a:t>
            </a:r>
            <a:r>
              <a:rPr b="1" lang="en-AU" sz="1600" spc="-1" strike="noStrike">
                <a:solidFill>
                  <a:srgbClr val="ffd600"/>
                </a:solidFill>
                <a:latin typeface="Barlow"/>
                <a:ea typeface="Barlow"/>
              </a:rPr>
              <a:t>assumptions</a:t>
            </a:r>
            <a:r>
              <a:rPr b="1" lang="en-AU" sz="1600" spc="-1" strike="noStrike">
                <a:solidFill>
                  <a:srgbClr val="ffffff"/>
                </a:solidFill>
                <a:latin typeface="Barlow"/>
                <a:ea typeface="Barlow"/>
              </a:rPr>
              <a:t> </a:t>
            </a:r>
            <a:r>
              <a:rPr b="0" lang="en-AU" sz="1600" spc="-1" strike="noStrike">
                <a:solidFill>
                  <a:srgbClr val="ffffff"/>
                </a:solidFill>
                <a:latin typeface="Barlow"/>
                <a:ea typeface="Barlow"/>
              </a:rPr>
              <a:t>about LLMs in communications research? </a:t>
            </a:r>
            <a:endParaRPr b="0" lang="en-AU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600" spc="-1" strike="noStrike">
                <a:solidFill>
                  <a:srgbClr val="ffffff"/>
                </a:solidFill>
                <a:latin typeface="Barlow"/>
                <a:ea typeface="Barlow"/>
              </a:rPr>
              <a:t>… </a:t>
            </a:r>
            <a:r>
              <a:rPr b="0" lang="en-AU" sz="1600" spc="-1" strike="noStrike">
                <a:solidFill>
                  <a:srgbClr val="ffffff"/>
                </a:solidFill>
                <a:latin typeface="Barlow"/>
                <a:ea typeface="Barlow"/>
              </a:rPr>
              <a:t>What are some </a:t>
            </a:r>
            <a:r>
              <a:rPr b="1" lang="en-AU" sz="1600" spc="-1" strike="noStrike">
                <a:solidFill>
                  <a:srgbClr val="ffd600"/>
                </a:solidFill>
                <a:latin typeface="Barlow"/>
                <a:ea typeface="Barlow"/>
              </a:rPr>
              <a:t>possibilities</a:t>
            </a:r>
            <a:r>
              <a:rPr b="0" lang="en-AU" sz="1600" spc="-1" strike="noStrike">
                <a:solidFill>
                  <a:srgbClr val="ffffff"/>
                </a:solidFill>
                <a:latin typeface="Barlow"/>
                <a:ea typeface="Barlow"/>
              </a:rPr>
              <a:t>?</a:t>
            </a:r>
            <a:endParaRPr b="0" lang="en-AU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600" spc="-1" strike="noStrike">
                <a:solidFill>
                  <a:srgbClr val="ffffff"/>
                </a:solidFill>
                <a:latin typeface="Barlow"/>
                <a:ea typeface="Barlow"/>
              </a:rPr>
              <a:t>… </a:t>
            </a:r>
            <a:r>
              <a:rPr b="0" lang="en-AU" sz="1600" spc="-1" strike="noStrike">
                <a:solidFill>
                  <a:srgbClr val="ffffff"/>
                </a:solidFill>
                <a:latin typeface="Barlow"/>
                <a:ea typeface="Barlow"/>
              </a:rPr>
              <a:t>What are the </a:t>
            </a:r>
            <a:r>
              <a:rPr b="1" lang="en-AU" sz="1600" spc="-1" strike="noStrike">
                <a:solidFill>
                  <a:srgbClr val="ffd600"/>
                </a:solidFill>
                <a:latin typeface="Barlow"/>
                <a:ea typeface="Barlow"/>
              </a:rPr>
              <a:t>risks</a:t>
            </a:r>
            <a:r>
              <a:rPr b="0" lang="en-AU" sz="1600" spc="-1" strike="noStrike">
                <a:solidFill>
                  <a:srgbClr val="ffffff"/>
                </a:solidFill>
                <a:latin typeface="Barlow"/>
                <a:ea typeface="Barlow"/>
              </a:rPr>
              <a:t>? </a:t>
            </a:r>
            <a:endParaRPr b="0" lang="en-AU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96;p7"/>
          <p:cNvSpPr/>
          <p:nvPr/>
        </p:nvSpPr>
        <p:spPr>
          <a:xfrm>
            <a:off x="410400" y="405360"/>
            <a:ext cx="3182040" cy="118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3600" spc="-1" strike="noStrike">
                <a:solidFill>
                  <a:srgbClr val="000000"/>
                </a:solidFill>
                <a:latin typeface="Barlow SemiBold"/>
                <a:ea typeface="Barlow SemiBold"/>
              </a:rPr>
              <a:t>+ OURMISSION</a:t>
            </a:r>
            <a:endParaRPr b="0" lang="en-AU" sz="3600" spc="-1" strike="noStrike">
              <a:latin typeface="Arial"/>
            </a:endParaRPr>
          </a:p>
        </p:txBody>
      </p:sp>
      <p:sp>
        <p:nvSpPr>
          <p:cNvPr id="188" name="Rectangle 9"/>
          <p:cNvSpPr/>
          <p:nvPr/>
        </p:nvSpPr>
        <p:spPr>
          <a:xfrm>
            <a:off x="0" y="2160"/>
            <a:ext cx="9143640" cy="514116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189" name="Google Shape;19;p24" descr="A black background with white text&#10;&#10;Description automatically generated"/>
          <p:cNvPicPr/>
          <p:nvPr/>
        </p:nvPicPr>
        <p:blipFill>
          <a:blip r:embed="rId1"/>
        </p:blipFill>
        <p:spPr>
          <a:xfrm>
            <a:off x="7934040" y="182880"/>
            <a:ext cx="904680" cy="974520"/>
          </a:xfrm>
          <a:prstGeom prst="rect">
            <a:avLst/>
          </a:prstGeom>
          <a:ln w="0">
            <a:noFill/>
          </a:ln>
        </p:spPr>
      </p:pic>
      <p:pic>
        <p:nvPicPr>
          <p:cNvPr id="190" name="Google Shape;18;p24" descr=""/>
          <p:cNvPicPr/>
          <p:nvPr/>
        </p:nvPicPr>
        <p:blipFill>
          <a:blip r:embed="rId2"/>
        </p:blipFill>
        <p:spPr>
          <a:xfrm rot="5400000">
            <a:off x="7649280" y="3681000"/>
            <a:ext cx="177120" cy="1939320"/>
          </a:xfrm>
          <a:prstGeom prst="rect">
            <a:avLst/>
          </a:prstGeom>
          <a:ln w="0">
            <a:noFill/>
          </a:ln>
        </p:spPr>
      </p:pic>
      <p:sp>
        <p:nvSpPr>
          <p:cNvPr id="191" name="Google Shape;98;p7"/>
          <p:cNvSpPr/>
          <p:nvPr/>
        </p:nvSpPr>
        <p:spPr>
          <a:xfrm>
            <a:off x="360000" y="360000"/>
            <a:ext cx="7573680" cy="554040"/>
          </a:xfrm>
          <a:prstGeom prst="rect">
            <a:avLst/>
          </a:prstGeom>
          <a:solidFill>
            <a:srgbClr val="ffd6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2800" spc="-1" strike="noStrike">
                <a:solidFill>
                  <a:srgbClr val="000000"/>
                </a:solidFill>
                <a:latin typeface="Barlow SemiBold"/>
                <a:ea typeface="Arial"/>
              </a:rPr>
              <a:t>+ INTERACTIVE SESSION</a:t>
            </a:r>
            <a:endParaRPr b="0" lang="en-AU" sz="2800" spc="-1" strike="noStrike">
              <a:latin typeface="Arial"/>
            </a:endParaRPr>
          </a:p>
        </p:txBody>
      </p:sp>
      <p:sp>
        <p:nvSpPr>
          <p:cNvPr id="192" name="Google Shape;103;p8"/>
          <p:cNvSpPr/>
          <p:nvPr/>
        </p:nvSpPr>
        <p:spPr>
          <a:xfrm>
            <a:off x="863280" y="2352240"/>
            <a:ext cx="7417080" cy="33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AU" sz="1600" spc="-1" strike="noStrike">
                <a:solidFill>
                  <a:srgbClr val="ffffff"/>
                </a:solidFill>
                <a:latin typeface="Barlow"/>
                <a:ea typeface="Barlow"/>
              </a:rPr>
              <a:t>Shortened URL to Google Colab notebook</a:t>
            </a:r>
            <a:endParaRPr b="0" lang="en-AU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eeeeee"/>
      </a:lt2>
      <a:accent1>
        <a:srgbClr val="ffd600"/>
      </a:accent1>
      <a:accent2>
        <a:srgbClr val="000000"/>
      </a:accent2>
      <a:accent3>
        <a:srgbClr val="222284"/>
      </a:accent3>
      <a:accent4>
        <a:srgbClr val="7608aa"/>
      </a:accent4>
      <a:accent5>
        <a:srgbClr val="ffffff"/>
      </a:accent5>
      <a:accent6>
        <a:srgbClr val="ffffff"/>
      </a:accent6>
      <a:hlink>
        <a:srgbClr val="7608aa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eeeeee"/>
      </a:lt2>
      <a:accent1>
        <a:srgbClr val="ffd600"/>
      </a:accent1>
      <a:accent2>
        <a:srgbClr val="000000"/>
      </a:accent2>
      <a:accent3>
        <a:srgbClr val="222284"/>
      </a:accent3>
      <a:accent4>
        <a:srgbClr val="7608aa"/>
      </a:accent4>
      <a:accent5>
        <a:srgbClr val="ffffff"/>
      </a:accent5>
      <a:accent6>
        <a:srgbClr val="ffffff"/>
      </a:accent6>
      <a:hlink>
        <a:srgbClr val="7608aa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eeeeee"/>
      </a:lt2>
      <a:accent1>
        <a:srgbClr val="ffd600"/>
      </a:accent1>
      <a:accent2>
        <a:srgbClr val="000000"/>
      </a:accent2>
      <a:accent3>
        <a:srgbClr val="222284"/>
      </a:accent3>
      <a:accent4>
        <a:srgbClr val="7608aa"/>
      </a:accent4>
      <a:accent5>
        <a:srgbClr val="ffffff"/>
      </a:accent5>
      <a:accent6>
        <a:srgbClr val="ffffff"/>
      </a:accent6>
      <a:hlink>
        <a:srgbClr val="7608aa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1B118B761A5E4D969E61FA6ED2B5EF" ma:contentTypeVersion="25" ma:contentTypeDescription="Create a new document." ma:contentTypeScope="" ma:versionID="c1deec3da8e2026b0a1212208349de52">
  <xsd:schema xmlns:xsd="http://www.w3.org/2001/XMLSchema" xmlns:xs="http://www.w3.org/2001/XMLSchema" xmlns:p="http://schemas.microsoft.com/office/2006/metadata/properties" xmlns:ns1="http://schemas.microsoft.com/sharepoint/v3" xmlns:ns2="3ec7f12a-222d-4f15-a8fa-d289869c6574" xmlns:ns3="5d48ea43-b8fa-4011-b1a0-34f235719250" targetNamespace="http://schemas.microsoft.com/office/2006/metadata/properties" ma:root="true" ma:fieldsID="d8eb048c63e10b1dda9dc16acb9867c7" ns1:_="" ns2:_="" ns3:_="">
    <xsd:import namespace="http://schemas.microsoft.com/sharepoint/v3"/>
    <xsd:import namespace="3ec7f12a-222d-4f15-a8fa-d289869c6574"/>
    <xsd:import namespace="5d48ea43-b8fa-4011-b1a0-34f23571925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  <xsd:element ref="ns1:AverageRating" minOccurs="0"/>
                <xsd:element ref="ns1:RatingCount" minOccurs="0"/>
                <xsd:element ref="ns1:RatedBy" minOccurs="0"/>
                <xsd:element ref="ns1:Ratings" minOccurs="0"/>
                <xsd:element ref="ns1:LikesCount" minOccurs="0"/>
                <xsd:element ref="ns1:LikedB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27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28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RatedBy" ma:index="29" nillable="true" ma:displayName="Rated By" ma:description="Users rated the item." ma:hidden="true" ma:list="UserInfo" ma:internalName="Rat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Ratings" ma:index="30" nillable="true" ma:displayName="User ratings" ma:description="User ratings for the item" ma:hidden="true" ma:internalName="Ratings">
      <xsd:simpleType>
        <xsd:restriction base="dms:Note"/>
      </xsd:simpleType>
    </xsd:element>
    <xsd:element name="LikesCount" ma:index="31" nillable="true" ma:displayName="Number of Likes" ma:internalName="LikesCount">
      <xsd:simpleType>
        <xsd:restriction base="dms:Unknown"/>
      </xsd:simpleType>
    </xsd:element>
    <xsd:element name="LikedBy" ma:index="32" nillable="true" ma:displayName="Liked By" ma:hidden="true" ma:list="UserInfo" ma:internalName="Lik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c7f12a-222d-4f15-a8fa-d289869c65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c921d02d-b337-4ce5-bd1c-22d9132a6b1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6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48ea43-b8fa-4011-b1a0-34f235719250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380ded9e-25c4-4d2c-a2fb-1ae662358620}" ma:internalName="TaxCatchAll" ma:showField="CatchAllData" ma:web="5d48ea43-b8fa-4011-b1a0-34f23571925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ec7f12a-222d-4f15-a8fa-d289869c6574">
      <Terms xmlns="http://schemas.microsoft.com/office/infopath/2007/PartnerControls"/>
    </lcf76f155ced4ddcb4097134ff3c332f>
    <TaxCatchAll xmlns="5d48ea43-b8fa-4011-b1a0-34f235719250" xsi:nil="true"/>
    <LikesCount xmlns="http://schemas.microsoft.com/sharepoint/v3" xsi:nil="true"/>
    <Ratings xmlns="http://schemas.microsoft.com/sharepoint/v3" xsi:nil="true"/>
    <LikedBy xmlns="http://schemas.microsoft.com/sharepoint/v3">
      <UserInfo>
        <DisplayName/>
        <AccountId xsi:nil="true"/>
        <AccountType/>
      </UserInfo>
    </LikedBy>
    <RatedBy xmlns="http://schemas.microsoft.com/sharepoint/v3">
      <UserInfo>
        <DisplayName/>
        <AccountId xsi:nil="true"/>
        <AccountType/>
      </UserInfo>
    </RatedBy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744E7C4-C14A-46BD-8C51-DB62DC0184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ec7f12a-222d-4f15-a8fa-d289869c6574"/>
    <ds:schemaRef ds:uri="5d48ea43-b8fa-4011-b1a0-34f23571925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1642C8E-AF69-4596-815E-E9EE038AA994}">
  <ds:schemaRefs>
    <ds:schemaRef ds:uri="http://schemas.microsoft.com/office/2006/metadata/properties"/>
    <ds:schemaRef ds:uri="http://schemas.microsoft.com/office/infopath/2007/PartnerControls"/>
    <ds:schemaRef ds:uri="3ec7f12a-222d-4f15-a8fa-d289869c6574"/>
    <ds:schemaRef ds:uri="5d48ea43-b8fa-4011-b1a0-34f235719250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95CA6D16-7787-41CF-9207-84D326489DE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5037</TotalTime>
  <Application>LibreOffice/7.3.7.2$Linux_X86_64 LibreOffice_project/30$Build-2</Application>
  <AppVersion>15.0000</AppVersion>
  <Words>574</Words>
  <Paragraphs>120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2023-03-01T06:22:08Z</dcterms:created>
  <dc:creator>Katherine Nickels</dc:creator>
  <dc:description/>
  <dc:language>en-AU</dc:language>
  <cp:lastModifiedBy/>
  <dcterms:modified xsi:type="dcterms:W3CDTF">2026-02-10T11:55:40Z</dcterms:modified>
  <cp:revision>62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Simple Light:3\Simple Light:3</vt:lpwstr>
  </property>
  <property fmtid="{D5CDD505-2E9C-101B-9397-08002B2CF9AE}" pid="3" name="ClassificationContentMarkingHeaderText">
    <vt:lpwstr>RMIT Classification: Trusted</vt:lpwstr>
  </property>
  <property fmtid="{D5CDD505-2E9C-101B-9397-08002B2CF9AE}" pid="4" name="ContentTypeId">
    <vt:lpwstr>0x010100C91B118B761A5E4D969E61FA6ED2B5EF</vt:lpwstr>
  </property>
  <property fmtid="{D5CDD505-2E9C-101B-9397-08002B2CF9AE}" pid="5" name="MSIP_Label_8c3d088b-6243-4963-a2e2-8b321ab7f8fc_ActionId">
    <vt:lpwstr>b20bc3d1-e2d5-4df5-919c-faa177670366</vt:lpwstr>
  </property>
  <property fmtid="{D5CDD505-2E9C-101B-9397-08002B2CF9AE}" pid="6" name="MSIP_Label_8c3d088b-6243-4963-a2e2-8b321ab7f8fc_ContentBits">
    <vt:lpwstr>1</vt:lpwstr>
  </property>
  <property fmtid="{D5CDD505-2E9C-101B-9397-08002B2CF9AE}" pid="7" name="MSIP_Label_8c3d088b-6243-4963-a2e2-8b321ab7f8fc_Enabled">
    <vt:lpwstr>true</vt:lpwstr>
  </property>
  <property fmtid="{D5CDD505-2E9C-101B-9397-08002B2CF9AE}" pid="8" name="MSIP_Label_8c3d088b-6243-4963-a2e2-8b321ab7f8fc_Method">
    <vt:lpwstr>Standard</vt:lpwstr>
  </property>
  <property fmtid="{D5CDD505-2E9C-101B-9397-08002B2CF9AE}" pid="9" name="MSIP_Label_8c3d088b-6243-4963-a2e2-8b321ab7f8fc_Name">
    <vt:lpwstr>Trusted</vt:lpwstr>
  </property>
  <property fmtid="{D5CDD505-2E9C-101B-9397-08002B2CF9AE}" pid="10" name="MSIP_Label_8c3d088b-6243-4963-a2e2-8b321ab7f8fc_SetDate">
    <vt:lpwstr>2024-09-20T05:17:56Z</vt:lpwstr>
  </property>
  <property fmtid="{D5CDD505-2E9C-101B-9397-08002B2CF9AE}" pid="11" name="MSIP_Label_8c3d088b-6243-4963-a2e2-8b321ab7f8fc_SiteId">
    <vt:lpwstr>d1323671-cdbe-4417-b4d4-bdb24b51316b</vt:lpwstr>
  </property>
  <property fmtid="{D5CDD505-2E9C-101B-9397-08002B2CF9AE}" pid="12" name="MediaServiceImageTags">
    <vt:lpwstr/>
  </property>
  <property fmtid="{D5CDD505-2E9C-101B-9397-08002B2CF9AE}" pid="13" name="Notes">
    <vt:i4>11</vt:i4>
  </property>
  <property fmtid="{D5CDD505-2E9C-101B-9397-08002B2CF9AE}" pid="14" name="PresentationFormat">
    <vt:lpwstr>On-screen Show (16:9)</vt:lpwstr>
  </property>
  <property fmtid="{D5CDD505-2E9C-101B-9397-08002B2CF9AE}" pid="15" name="Slides">
    <vt:i4>11</vt:i4>
  </property>
</Properties>
</file>